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9" Type="http://schemas.openxmlformats.org/officeDocument/2006/relationships/slide" Target="slides/slide37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34" Type="http://schemas.openxmlformats.org/officeDocument/2006/relationships/slide" Target="slides/slide32.xml" /><Relationship Id="rId42" Type="http://schemas.openxmlformats.org/officeDocument/2006/relationships/viewProps" Target="viewProp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slide" Target="slides/slide31.xml" /><Relationship Id="rId38" Type="http://schemas.openxmlformats.org/officeDocument/2006/relationships/slide" Target="slides/slide36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slide" Target="slides/slide27.xml" /><Relationship Id="rId4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slide" Target="slides/slide30.xml" /><Relationship Id="rId37" Type="http://schemas.openxmlformats.org/officeDocument/2006/relationships/slide" Target="slides/slide35.xml" /><Relationship Id="rId40" Type="http://schemas.openxmlformats.org/officeDocument/2006/relationships/slide" Target="slides/slide38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36" Type="http://schemas.openxmlformats.org/officeDocument/2006/relationships/slide" Target="slides/slide34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slide" Target="slides/slide29.xml" /><Relationship Id="rId44" Type="http://schemas.openxmlformats.org/officeDocument/2006/relationships/tableStyles" Target="tableStyle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slide" Target="slides/slide28.xml" /><Relationship Id="rId35" Type="http://schemas.openxmlformats.org/officeDocument/2006/relationships/slide" Target="slides/slide33.xml" /><Relationship Id="rId43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037F-8772-49EC-8814-BE50F2E0FBE7}" type="datetimeFigureOut">
              <a:rPr lang="ar-EG" smtClean="0"/>
              <a:t>29/07/1441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7714-55CC-44E2-8CEA-88E9C5C6151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3927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037F-8772-49EC-8814-BE50F2E0FBE7}" type="datetimeFigureOut">
              <a:rPr lang="ar-EG" smtClean="0"/>
              <a:t>29/07/1441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7714-55CC-44E2-8CEA-88E9C5C6151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6768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037F-8772-49EC-8814-BE50F2E0FBE7}" type="datetimeFigureOut">
              <a:rPr lang="ar-EG" smtClean="0"/>
              <a:t>29/07/1441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7714-55CC-44E2-8CEA-88E9C5C6151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2428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7DBD4-9A95-41EF-8F99-38E65DC5019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5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705C6-F95D-4957-AA9F-830EA211CA7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4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D94E-3E5D-4DA8-A9DD-C11F768A688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96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F68C7-6186-420E-88C1-F0C0D7EA1F9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88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797B5-B4B7-4109-AC69-A900BC366CB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43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F4C43-359C-4628-9969-EAE42AD5493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53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CFBCE-3F17-43C0-8FE1-5AD904FA84E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52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D772A-C182-4E73-9309-A36495C87BF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3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037F-8772-49EC-8814-BE50F2E0FBE7}" type="datetimeFigureOut">
              <a:rPr lang="ar-EG" smtClean="0"/>
              <a:t>29/07/1441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7714-55CC-44E2-8CEA-88E9C5C6151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89026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3153B-FCB4-4A33-9A44-A674C20D672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77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E8EFF-762B-4495-9DD0-0F789B6049D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89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24D40-B8D1-4A0E-9D8A-012F5A77CA4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2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037F-8772-49EC-8814-BE50F2E0FBE7}" type="datetimeFigureOut">
              <a:rPr lang="ar-EG" smtClean="0"/>
              <a:t>29/07/1441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7714-55CC-44E2-8CEA-88E9C5C6151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9114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037F-8772-49EC-8814-BE50F2E0FBE7}" type="datetimeFigureOut">
              <a:rPr lang="ar-EG" smtClean="0"/>
              <a:t>29/07/1441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7714-55CC-44E2-8CEA-88E9C5C6151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3968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037F-8772-49EC-8814-BE50F2E0FBE7}" type="datetimeFigureOut">
              <a:rPr lang="ar-EG" smtClean="0"/>
              <a:t>29/07/1441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7714-55CC-44E2-8CEA-88E9C5C6151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465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037F-8772-49EC-8814-BE50F2E0FBE7}" type="datetimeFigureOut">
              <a:rPr lang="ar-EG" smtClean="0"/>
              <a:t>29/07/1441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7714-55CC-44E2-8CEA-88E9C5C6151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239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037F-8772-49EC-8814-BE50F2E0FBE7}" type="datetimeFigureOut">
              <a:rPr lang="ar-EG" smtClean="0"/>
              <a:t>29/07/1441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7714-55CC-44E2-8CEA-88E9C5C6151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6619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037F-8772-49EC-8814-BE50F2E0FBE7}" type="datetimeFigureOut">
              <a:rPr lang="ar-EG" smtClean="0"/>
              <a:t>29/07/1441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7714-55CC-44E2-8CEA-88E9C5C6151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695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037F-8772-49EC-8814-BE50F2E0FBE7}" type="datetimeFigureOut">
              <a:rPr lang="ar-EG" smtClean="0"/>
              <a:t>29/07/1441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7714-55CC-44E2-8CEA-88E9C5C6151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7346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8037F-8772-49EC-8814-BE50F2E0FBE7}" type="datetimeFigureOut">
              <a:rPr lang="ar-EG" smtClean="0"/>
              <a:t>29/07/1441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B7714-55CC-44E2-8CEA-88E9C5C6151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9881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B23638-0EE1-4524-A80B-7459C423D841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7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 /><Relationship Id="rId2" Type="http://schemas.openxmlformats.org/officeDocument/2006/relationships/audio" Target="../media/media1.wav" /><Relationship Id="rId1" Type="http://schemas.microsoft.com/office/2007/relationships/media" Target="../media/media1.wav" /><Relationship Id="rId4" Type="http://schemas.openxmlformats.org/officeDocument/2006/relationships/image" Target="../media/image1.pn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 /><Relationship Id="rId2" Type="http://schemas.openxmlformats.org/officeDocument/2006/relationships/image" Target="../media/image23.wmf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25.wmf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13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 /><Relationship Id="rId13" Type="http://schemas.openxmlformats.org/officeDocument/2006/relationships/image" Target="../media/image39.png" /><Relationship Id="rId3" Type="http://schemas.openxmlformats.org/officeDocument/2006/relationships/image" Target="../media/image29.png" /><Relationship Id="rId7" Type="http://schemas.openxmlformats.org/officeDocument/2006/relationships/image" Target="../media/image33.png" /><Relationship Id="rId12" Type="http://schemas.openxmlformats.org/officeDocument/2006/relationships/image" Target="../media/image38.pn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18.xml" /><Relationship Id="rId6" Type="http://schemas.openxmlformats.org/officeDocument/2006/relationships/image" Target="../media/image32.png" /><Relationship Id="rId11" Type="http://schemas.openxmlformats.org/officeDocument/2006/relationships/image" Target="../media/image37.png" /><Relationship Id="rId5" Type="http://schemas.openxmlformats.org/officeDocument/2006/relationships/image" Target="../media/image31.png" /><Relationship Id="rId10" Type="http://schemas.openxmlformats.org/officeDocument/2006/relationships/image" Target="../media/image36.png" /><Relationship Id="rId4" Type="http://schemas.openxmlformats.org/officeDocument/2006/relationships/image" Target="../media/image30.png" /><Relationship Id="rId9" Type="http://schemas.openxmlformats.org/officeDocument/2006/relationships/image" Target="../media/image35.png" /><Relationship Id="rId14" Type="http://schemas.openxmlformats.org/officeDocument/2006/relationships/image" Target="../media/image40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43.png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 /><Relationship Id="rId3" Type="http://schemas.openxmlformats.org/officeDocument/2006/relationships/image" Target="../media/image45.png" /><Relationship Id="rId7" Type="http://schemas.openxmlformats.org/officeDocument/2006/relationships/image" Target="../media/image49.png" /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18.xml" /><Relationship Id="rId6" Type="http://schemas.openxmlformats.org/officeDocument/2006/relationships/image" Target="../media/image48.png" /><Relationship Id="rId5" Type="http://schemas.openxmlformats.org/officeDocument/2006/relationships/image" Target="../media/image47.png" /><Relationship Id="rId4" Type="http://schemas.openxmlformats.org/officeDocument/2006/relationships/image" Target="../media/image46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 /><Relationship Id="rId2" Type="http://schemas.openxmlformats.org/officeDocument/2006/relationships/image" Target="../media/image51.png" /><Relationship Id="rId1" Type="http://schemas.openxmlformats.org/officeDocument/2006/relationships/slideLayout" Target="../slideLayouts/slideLayout18.xml" /><Relationship Id="rId6" Type="http://schemas.openxmlformats.org/officeDocument/2006/relationships/image" Target="../media/image55.png" /><Relationship Id="rId5" Type="http://schemas.openxmlformats.org/officeDocument/2006/relationships/image" Target="../media/image54.png" /><Relationship Id="rId4" Type="http://schemas.openxmlformats.org/officeDocument/2006/relationships/image" Target="../media/image53.pn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 /><Relationship Id="rId3" Type="http://schemas.openxmlformats.org/officeDocument/2006/relationships/image" Target="../media/image57.png" /><Relationship Id="rId7" Type="http://schemas.openxmlformats.org/officeDocument/2006/relationships/image" Target="../media/image61.png" /><Relationship Id="rId2" Type="http://schemas.openxmlformats.org/officeDocument/2006/relationships/image" Target="../media/image56.png" /><Relationship Id="rId1" Type="http://schemas.openxmlformats.org/officeDocument/2006/relationships/slideLayout" Target="../slideLayouts/slideLayout18.xml" /><Relationship Id="rId6" Type="http://schemas.openxmlformats.org/officeDocument/2006/relationships/image" Target="../media/image60.png" /><Relationship Id="rId5" Type="http://schemas.openxmlformats.org/officeDocument/2006/relationships/image" Target="../media/image59.png" /><Relationship Id="rId4" Type="http://schemas.openxmlformats.org/officeDocument/2006/relationships/image" Target="../media/image58.png" /><Relationship Id="rId9" Type="http://schemas.openxmlformats.org/officeDocument/2006/relationships/image" Target="../media/image63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 /><Relationship Id="rId2" Type="http://schemas.openxmlformats.org/officeDocument/2006/relationships/image" Target="../media/image56.png" /><Relationship Id="rId1" Type="http://schemas.openxmlformats.org/officeDocument/2006/relationships/slideLayout" Target="../slideLayouts/slideLayout18.xml" /><Relationship Id="rId6" Type="http://schemas.openxmlformats.org/officeDocument/2006/relationships/image" Target="../media/image67.png" /><Relationship Id="rId5" Type="http://schemas.openxmlformats.org/officeDocument/2006/relationships/image" Target="../media/image66.png" /><Relationship Id="rId4" Type="http://schemas.openxmlformats.org/officeDocument/2006/relationships/image" Target="../media/image65.png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 /><Relationship Id="rId13" Type="http://schemas.openxmlformats.org/officeDocument/2006/relationships/image" Target="../media/image79.png" /><Relationship Id="rId3" Type="http://schemas.openxmlformats.org/officeDocument/2006/relationships/image" Target="../media/image69.png" /><Relationship Id="rId7" Type="http://schemas.openxmlformats.org/officeDocument/2006/relationships/image" Target="../media/image73.png" /><Relationship Id="rId12" Type="http://schemas.openxmlformats.org/officeDocument/2006/relationships/image" Target="../media/image78.png" /><Relationship Id="rId2" Type="http://schemas.openxmlformats.org/officeDocument/2006/relationships/image" Target="../media/image68.png" /><Relationship Id="rId1" Type="http://schemas.openxmlformats.org/officeDocument/2006/relationships/slideLayout" Target="../slideLayouts/slideLayout18.xml" /><Relationship Id="rId6" Type="http://schemas.openxmlformats.org/officeDocument/2006/relationships/image" Target="../media/image72.png" /><Relationship Id="rId11" Type="http://schemas.openxmlformats.org/officeDocument/2006/relationships/image" Target="../media/image77.png" /><Relationship Id="rId5" Type="http://schemas.openxmlformats.org/officeDocument/2006/relationships/image" Target="../media/image71.png" /><Relationship Id="rId10" Type="http://schemas.openxmlformats.org/officeDocument/2006/relationships/image" Target="../media/image76.png" /><Relationship Id="rId4" Type="http://schemas.openxmlformats.org/officeDocument/2006/relationships/image" Target="../media/image70.png" /><Relationship Id="rId9" Type="http://schemas.openxmlformats.org/officeDocument/2006/relationships/image" Target="../media/image75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 /><Relationship Id="rId3" Type="http://schemas.openxmlformats.org/officeDocument/2006/relationships/image" Target="../media/image81.png" /><Relationship Id="rId7" Type="http://schemas.openxmlformats.org/officeDocument/2006/relationships/image" Target="../media/image85.png" /><Relationship Id="rId2" Type="http://schemas.openxmlformats.org/officeDocument/2006/relationships/image" Target="../media/image80.png" /><Relationship Id="rId1" Type="http://schemas.openxmlformats.org/officeDocument/2006/relationships/slideLayout" Target="../slideLayouts/slideLayout18.xml" /><Relationship Id="rId6" Type="http://schemas.openxmlformats.org/officeDocument/2006/relationships/image" Target="../media/image84.png" /><Relationship Id="rId5" Type="http://schemas.openxmlformats.org/officeDocument/2006/relationships/image" Target="../media/image83.png" /><Relationship Id="rId4" Type="http://schemas.openxmlformats.org/officeDocument/2006/relationships/image" Target="../media/image82.png" /><Relationship Id="rId9" Type="http://schemas.openxmlformats.org/officeDocument/2006/relationships/image" Target="../media/image87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 /><Relationship Id="rId2" Type="http://schemas.openxmlformats.org/officeDocument/2006/relationships/image" Target="../media/image88.pn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90.png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 /><Relationship Id="rId3" Type="http://schemas.openxmlformats.org/officeDocument/2006/relationships/image" Target="../media/image92.png" /><Relationship Id="rId7" Type="http://schemas.openxmlformats.org/officeDocument/2006/relationships/image" Target="../media/image96.png" /><Relationship Id="rId2" Type="http://schemas.openxmlformats.org/officeDocument/2006/relationships/image" Target="../media/image91.png" /><Relationship Id="rId1" Type="http://schemas.openxmlformats.org/officeDocument/2006/relationships/slideLayout" Target="../slideLayouts/slideLayout18.xml" /><Relationship Id="rId6" Type="http://schemas.openxmlformats.org/officeDocument/2006/relationships/image" Target="../media/image95.png" /><Relationship Id="rId5" Type="http://schemas.openxmlformats.org/officeDocument/2006/relationships/image" Target="../media/image94.png" /><Relationship Id="rId4" Type="http://schemas.openxmlformats.org/officeDocument/2006/relationships/image" Target="../media/image93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 /><Relationship Id="rId2" Type="http://schemas.openxmlformats.org/officeDocument/2006/relationships/image" Target="../media/image98.pn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100.png" 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 /><Relationship Id="rId3" Type="http://schemas.openxmlformats.org/officeDocument/2006/relationships/image" Target="../media/image102.png" /><Relationship Id="rId7" Type="http://schemas.openxmlformats.org/officeDocument/2006/relationships/image" Target="../media/image106.png" /><Relationship Id="rId12" Type="http://schemas.openxmlformats.org/officeDocument/2006/relationships/image" Target="../media/image111.png" /><Relationship Id="rId2" Type="http://schemas.openxmlformats.org/officeDocument/2006/relationships/image" Target="../media/image101.png" /><Relationship Id="rId1" Type="http://schemas.openxmlformats.org/officeDocument/2006/relationships/slideLayout" Target="../slideLayouts/slideLayout18.xml" /><Relationship Id="rId6" Type="http://schemas.openxmlformats.org/officeDocument/2006/relationships/image" Target="../media/image105.png" /><Relationship Id="rId11" Type="http://schemas.openxmlformats.org/officeDocument/2006/relationships/image" Target="../media/image110.png" /><Relationship Id="rId5" Type="http://schemas.openxmlformats.org/officeDocument/2006/relationships/image" Target="../media/image104.png" /><Relationship Id="rId10" Type="http://schemas.openxmlformats.org/officeDocument/2006/relationships/image" Target="../media/image109.png" /><Relationship Id="rId4" Type="http://schemas.openxmlformats.org/officeDocument/2006/relationships/image" Target="../media/image103.png" /><Relationship Id="rId9" Type="http://schemas.openxmlformats.org/officeDocument/2006/relationships/image" Target="../media/image108.png" 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 /><Relationship Id="rId3" Type="http://schemas.openxmlformats.org/officeDocument/2006/relationships/image" Target="../media/image113.png" /><Relationship Id="rId7" Type="http://schemas.openxmlformats.org/officeDocument/2006/relationships/image" Target="../media/image117.png" /><Relationship Id="rId2" Type="http://schemas.openxmlformats.org/officeDocument/2006/relationships/image" Target="../media/image112.png" /><Relationship Id="rId1" Type="http://schemas.openxmlformats.org/officeDocument/2006/relationships/slideLayout" Target="../slideLayouts/slideLayout18.xml" /><Relationship Id="rId6" Type="http://schemas.openxmlformats.org/officeDocument/2006/relationships/image" Target="../media/image116.png" /><Relationship Id="rId5" Type="http://schemas.openxmlformats.org/officeDocument/2006/relationships/image" Target="../media/image115.png" /><Relationship Id="rId4" Type="http://schemas.openxmlformats.org/officeDocument/2006/relationships/image" Target="../media/image114.pn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 /><Relationship Id="rId2" Type="http://schemas.openxmlformats.org/officeDocument/2006/relationships/image" Target="../media/image119.pn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121.png" 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 /><Relationship Id="rId3" Type="http://schemas.openxmlformats.org/officeDocument/2006/relationships/image" Target="../media/image123.png" /><Relationship Id="rId7" Type="http://schemas.openxmlformats.org/officeDocument/2006/relationships/image" Target="../media/image127.png" /><Relationship Id="rId2" Type="http://schemas.openxmlformats.org/officeDocument/2006/relationships/image" Target="../media/image122.png" /><Relationship Id="rId1" Type="http://schemas.openxmlformats.org/officeDocument/2006/relationships/slideLayout" Target="../slideLayouts/slideLayout18.xml" /><Relationship Id="rId6" Type="http://schemas.openxmlformats.org/officeDocument/2006/relationships/image" Target="../media/image126.png" /><Relationship Id="rId5" Type="http://schemas.openxmlformats.org/officeDocument/2006/relationships/image" Target="../media/image125.png" /><Relationship Id="rId4" Type="http://schemas.openxmlformats.org/officeDocument/2006/relationships/image" Target="../media/image124.png" /><Relationship Id="rId9" Type="http://schemas.openxmlformats.org/officeDocument/2006/relationships/image" Target="../media/image129.png" 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 /><Relationship Id="rId3" Type="http://schemas.openxmlformats.org/officeDocument/2006/relationships/image" Target="../media/image131.png" /><Relationship Id="rId7" Type="http://schemas.openxmlformats.org/officeDocument/2006/relationships/image" Target="../media/image135.png" /><Relationship Id="rId12" Type="http://schemas.openxmlformats.org/officeDocument/2006/relationships/image" Target="../media/image140.png" /><Relationship Id="rId2" Type="http://schemas.openxmlformats.org/officeDocument/2006/relationships/image" Target="../media/image130.png" /><Relationship Id="rId1" Type="http://schemas.openxmlformats.org/officeDocument/2006/relationships/slideLayout" Target="../slideLayouts/slideLayout18.xml" /><Relationship Id="rId6" Type="http://schemas.openxmlformats.org/officeDocument/2006/relationships/image" Target="../media/image134.png" /><Relationship Id="rId11" Type="http://schemas.openxmlformats.org/officeDocument/2006/relationships/image" Target="../media/image139.png" /><Relationship Id="rId5" Type="http://schemas.openxmlformats.org/officeDocument/2006/relationships/image" Target="../media/image133.png" /><Relationship Id="rId10" Type="http://schemas.openxmlformats.org/officeDocument/2006/relationships/image" Target="../media/image138.png" /><Relationship Id="rId4" Type="http://schemas.openxmlformats.org/officeDocument/2006/relationships/image" Target="../media/image132.png" /><Relationship Id="rId9" Type="http://schemas.openxmlformats.org/officeDocument/2006/relationships/image" Target="../media/image137.png" 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 /><Relationship Id="rId3" Type="http://schemas.openxmlformats.org/officeDocument/2006/relationships/image" Target="../media/image142.png" /><Relationship Id="rId7" Type="http://schemas.openxmlformats.org/officeDocument/2006/relationships/image" Target="../media/image146.png" /><Relationship Id="rId2" Type="http://schemas.openxmlformats.org/officeDocument/2006/relationships/image" Target="../media/image141.png" /><Relationship Id="rId1" Type="http://schemas.openxmlformats.org/officeDocument/2006/relationships/slideLayout" Target="../slideLayouts/slideLayout18.xml" /><Relationship Id="rId6" Type="http://schemas.openxmlformats.org/officeDocument/2006/relationships/image" Target="../media/image145.png" /><Relationship Id="rId5" Type="http://schemas.openxmlformats.org/officeDocument/2006/relationships/image" Target="../media/image144.png" /><Relationship Id="rId4" Type="http://schemas.openxmlformats.org/officeDocument/2006/relationships/image" Target="../media/image143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10" Type="http://schemas.openxmlformats.org/officeDocument/2006/relationships/image" Target="../media/image13.png" /><Relationship Id="rId4" Type="http://schemas.openxmlformats.org/officeDocument/2006/relationships/image" Target="../media/image7.png" /><Relationship Id="rId9" Type="http://schemas.openxmlformats.org/officeDocument/2006/relationships/image" Target="../media/image12.png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 /><Relationship Id="rId2" Type="http://schemas.openxmlformats.org/officeDocument/2006/relationships/image" Target="../media/image148.png" /><Relationship Id="rId1" Type="http://schemas.openxmlformats.org/officeDocument/2006/relationships/slideLayout" Target="../slideLayouts/slideLayout18.xml" /><Relationship Id="rId6" Type="http://schemas.openxmlformats.org/officeDocument/2006/relationships/image" Target="../media/image152.png" /><Relationship Id="rId5" Type="http://schemas.openxmlformats.org/officeDocument/2006/relationships/image" Target="../media/image151.png" /><Relationship Id="rId4" Type="http://schemas.openxmlformats.org/officeDocument/2006/relationships/image" Target="../media/image150.png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wmf" /><Relationship Id="rId1" Type="http://schemas.openxmlformats.org/officeDocument/2006/relationships/slideLayout" Target="../slideLayouts/slideLayout13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wmf" /><Relationship Id="rId1" Type="http://schemas.openxmlformats.org/officeDocument/2006/relationships/slideLayout" Target="../slideLayouts/slideLayout13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 /><Relationship Id="rId7" Type="http://schemas.openxmlformats.org/officeDocument/2006/relationships/image" Target="../media/image160.png" /><Relationship Id="rId2" Type="http://schemas.openxmlformats.org/officeDocument/2006/relationships/image" Target="../media/image155.png" /><Relationship Id="rId1" Type="http://schemas.openxmlformats.org/officeDocument/2006/relationships/slideLayout" Target="../slideLayouts/slideLayout18.xml" /><Relationship Id="rId6" Type="http://schemas.openxmlformats.org/officeDocument/2006/relationships/image" Target="../media/image159.png" /><Relationship Id="rId5" Type="http://schemas.openxmlformats.org/officeDocument/2006/relationships/image" Target="../media/image158.png" /><Relationship Id="rId4" Type="http://schemas.openxmlformats.org/officeDocument/2006/relationships/image" Target="../media/image157.png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20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9.png" /><Relationship Id="rId5" Type="http://schemas.openxmlformats.org/officeDocument/2006/relationships/image" Target="../media/image18.png" /><Relationship Id="rId4" Type="http://schemas.openxmlformats.org/officeDocument/2006/relationships/image" Target="../media/image17.pn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 /><Relationship Id="rId1" Type="http://schemas.openxmlformats.org/officeDocument/2006/relationships/slideLayout" Target="../slideLayouts/slideLayout13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13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0903"/>
            <a:ext cx="7772400" cy="1470025"/>
          </a:xfrm>
        </p:spPr>
        <p:txBody>
          <a:bodyPr>
            <a:normAutofit/>
          </a:bodyPr>
          <a:lstStyle/>
          <a:p>
            <a:r>
              <a:rPr lang="ar-EG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نظم القوي 1</a:t>
            </a:r>
            <a:r>
              <a:rPr lang="ar-EG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 lnSpcReduction="10000"/>
          </a:bodyPr>
          <a:lstStyle/>
          <a:p>
            <a:r>
              <a:rPr lang="ar-EG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الفرقة الثالثة</a:t>
            </a:r>
          </a:p>
          <a:p>
            <a:r>
              <a:rPr lang="ar-EG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شعبة الآلآت الكهربية </a:t>
            </a:r>
          </a:p>
          <a:p>
            <a:r>
              <a:rPr lang="en-US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</a:t>
            </a:r>
            <a:r>
              <a:rPr lang="en-US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ar-EG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6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58658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XLPE</a:t>
            </a:r>
            <a:endParaRPr lang="ar-EG" sz="4000" b="1" u="sng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ar-EG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1- خواص كهربية وفيزيائية وكيميائية ممتازة</a:t>
            </a:r>
          </a:p>
          <a:p>
            <a:pPr eaLnBrk="1" hangingPunct="1">
              <a:buFontTx/>
              <a:buNone/>
            </a:pPr>
            <a:r>
              <a:rPr lang="ar-EG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2- مقاوم للرطوبة وغاز الأوزون </a:t>
            </a:r>
            <a:r>
              <a:rPr lang="ar-EG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الناتج من ظاهرة الكورونا</a:t>
            </a:r>
          </a:p>
          <a:p>
            <a:pPr eaLnBrk="1" hangingPunct="1">
              <a:buFontTx/>
              <a:buNone/>
            </a:pPr>
            <a:r>
              <a:rPr lang="ar-EG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3- غير مقاوم للكلور</a:t>
            </a:r>
          </a:p>
          <a:p>
            <a:pPr eaLnBrk="1" hangingPunct="1">
              <a:buFontTx/>
              <a:buNone/>
            </a:pPr>
            <a:r>
              <a:rPr lang="ar-EG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4- مادة صلدة جدا غير قابلة للاشتعال</a:t>
            </a:r>
          </a:p>
          <a:p>
            <a:pPr eaLnBrk="1" hangingPunct="1">
              <a:buFontTx/>
              <a:buNone/>
            </a:pPr>
            <a:r>
              <a:rPr lang="ar-EG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5- يستخدم عادة في الكابلات ذات الجهد الأعلى من 3 كف</a:t>
            </a:r>
            <a:r>
              <a:rPr lang="ar-EG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7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44450"/>
            <a:ext cx="8229600" cy="1143000"/>
          </a:xfrm>
        </p:spPr>
        <p:txBody>
          <a:bodyPr/>
          <a:lstStyle/>
          <a:p>
            <a:pPr algn="r" eaLnBrk="1" hangingPunct="1"/>
            <a:r>
              <a:rPr lang="ar-EG" sz="6000" b="1" u="sng">
                <a:solidFill>
                  <a:srgbClr val="0000FF"/>
                </a:solidFill>
              </a:rPr>
              <a:t>مكونات الكابل</a:t>
            </a:r>
            <a:endParaRPr lang="en-US" sz="6000" b="1" u="sng">
              <a:solidFill>
                <a:srgbClr val="0000FF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565150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14563"/>
            <a:ext cx="41402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00438"/>
            <a:ext cx="482441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21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ar-EG" sz="5400" b="1" u="sng">
                <a:solidFill>
                  <a:srgbClr val="0000FF"/>
                </a:solidFill>
              </a:rPr>
              <a:t>طرق وصل كابلين وكابل بالمصدر  </a:t>
            </a:r>
            <a:endParaRPr lang="en-US" sz="5400" b="1" u="sng">
              <a:solidFill>
                <a:srgbClr val="0000FF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675687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EG" sz="4000" b="1">
                <a:solidFill>
                  <a:srgbClr val="FF0000"/>
                </a:solidFill>
              </a:rPr>
              <a:t>الجوينت (علبة الاتصال)</a:t>
            </a:r>
          </a:p>
          <a:p>
            <a:pPr eaLnBrk="1" hangingPunct="1">
              <a:buFontTx/>
              <a:buNone/>
            </a:pPr>
            <a:endParaRPr lang="ar-EG" sz="4000" b="1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ar-EG" sz="4000" b="1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ar-EG" sz="4000" b="1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ar-EG" sz="4000" b="1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ar-EG" sz="4000" b="1">
                <a:solidFill>
                  <a:srgbClr val="FF0000"/>
                </a:solidFill>
              </a:rPr>
              <a:t>علبة النهاية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842486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3500438"/>
            <a:ext cx="688181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898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3888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2912"/>
            <a:ext cx="8748489" cy="49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586816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04864"/>
            <a:ext cx="319813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3501008"/>
            <a:ext cx="3634392" cy="66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689" y="5278860"/>
            <a:ext cx="3607509" cy="69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84" y="2392705"/>
            <a:ext cx="2634952" cy="41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87624" y="2914650"/>
            <a:ext cx="7810856" cy="442342"/>
            <a:chOff x="1623854" y="2914650"/>
            <a:chExt cx="7374626" cy="342900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705" y="2914650"/>
              <a:ext cx="6581775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854" y="2990850"/>
              <a:ext cx="70485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5"/>
            <a:ext cx="8748489" cy="37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57" y="4725521"/>
            <a:ext cx="4256921" cy="41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51520" y="6153874"/>
            <a:ext cx="8553197" cy="443478"/>
            <a:chOff x="1152189" y="6153874"/>
            <a:chExt cx="7652528" cy="323850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7817" y="6165304"/>
              <a:ext cx="18669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189" y="6153874"/>
              <a:ext cx="578167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7656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5536" y="332656"/>
            <a:ext cx="8541965" cy="936104"/>
            <a:chOff x="1664211" y="332656"/>
            <a:chExt cx="7273290" cy="381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332656"/>
              <a:ext cx="4581525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4211" y="365041"/>
              <a:ext cx="2676525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54661"/>
            <a:ext cx="5906229" cy="39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162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60412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79036"/>
            <a:ext cx="2304256" cy="118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96224"/>
            <a:ext cx="3096344" cy="76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4154229" cy="100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5836"/>
            <a:ext cx="257326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5794020" y="1414810"/>
            <a:ext cx="1512168" cy="59340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048714" y="4815786"/>
            <a:ext cx="5111115" cy="667876"/>
            <a:chOff x="3454479" y="4489316"/>
            <a:chExt cx="4705350" cy="371475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104" y="4504556"/>
              <a:ext cx="1609725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479" y="4489316"/>
              <a:ext cx="3095625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3373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0648"/>
            <a:ext cx="77380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016" y="908720"/>
            <a:ext cx="9108504" cy="2304256"/>
            <a:chOff x="5016" y="980728"/>
            <a:chExt cx="9108504" cy="158456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4" y="980728"/>
              <a:ext cx="9036496" cy="96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6" y="2041416"/>
              <a:ext cx="9108504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57435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8" y="5357961"/>
            <a:ext cx="88582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86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317229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573"/>
            <a:ext cx="6192688" cy="45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96752"/>
            <a:ext cx="201622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665" y="2580144"/>
            <a:ext cx="1247775" cy="50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76" y="3086100"/>
            <a:ext cx="2040408" cy="16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778" y="3581586"/>
            <a:ext cx="742950" cy="5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04438"/>
            <a:ext cx="6768752" cy="182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423" y="5324694"/>
            <a:ext cx="939220" cy="62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960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96530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32048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81642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416424"/>
            <a:ext cx="4358828" cy="15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46320"/>
            <a:ext cx="7184821" cy="97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738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525658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79512" y="916340"/>
            <a:ext cx="8569329" cy="1720572"/>
            <a:chOff x="179512" y="916340"/>
            <a:chExt cx="8569329" cy="1352964"/>
          </a:xfrm>
        </p:grpSpPr>
        <p:grpSp>
          <p:nvGrpSpPr>
            <p:cNvPr id="2" name="Group 1"/>
            <p:cNvGrpSpPr/>
            <p:nvPr/>
          </p:nvGrpSpPr>
          <p:grpSpPr>
            <a:xfrm>
              <a:off x="323528" y="916340"/>
              <a:ext cx="8395617" cy="460058"/>
              <a:chOff x="1047800" y="916340"/>
              <a:chExt cx="7671345" cy="460058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20" y="939200"/>
                <a:ext cx="1266825" cy="323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92280" y="916340"/>
                <a:ext cx="276225" cy="361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984" y="992540"/>
                <a:ext cx="2543175" cy="285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7800" y="966823"/>
                <a:ext cx="3276600" cy="409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179512" y="1391638"/>
              <a:ext cx="8539633" cy="400050"/>
              <a:chOff x="930072" y="1391638"/>
              <a:chExt cx="7789073" cy="400050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6670" y="1422118"/>
                <a:ext cx="75247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7450" y="1436405"/>
                <a:ext cx="5143500" cy="276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0072" y="1391638"/>
                <a:ext cx="1771650" cy="400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876461"/>
              <a:ext cx="4968929" cy="392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245" y="2636912"/>
            <a:ext cx="2160240" cy="172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316835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240" y="4532744"/>
            <a:ext cx="2597104" cy="177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60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32"/>
            <a:ext cx="9144000" cy="211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46" y="3067050"/>
            <a:ext cx="6264696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23570"/>
            <a:ext cx="5791200" cy="84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35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3204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964488" cy="42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1"/>
            <a:ext cx="6144736" cy="35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9512" y="2132856"/>
            <a:ext cx="8767489" cy="576064"/>
            <a:chOff x="792842" y="2132856"/>
            <a:chExt cx="8154159" cy="3810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132856"/>
              <a:ext cx="2502793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42" y="2199531"/>
              <a:ext cx="561975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43225"/>
            <a:ext cx="5253060" cy="42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374441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30" y="5445224"/>
            <a:ext cx="197299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350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893440" cy="60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902"/>
            <a:ext cx="9144000" cy="400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0"/>
            <a:ext cx="8818240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03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05117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7979"/>
            <a:ext cx="2808312" cy="61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8944"/>
            <a:ext cx="2808312" cy="50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0243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42" y="980728"/>
            <a:ext cx="5362575" cy="148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352839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77" y="3645024"/>
            <a:ext cx="561151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117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30326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633670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4" y="3429000"/>
            <a:ext cx="574357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217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16927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863" y="1196752"/>
            <a:ext cx="5643627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67544" y="1901592"/>
            <a:ext cx="8658512" cy="519296"/>
            <a:chOff x="1348318" y="1901592"/>
            <a:chExt cx="7777738" cy="348615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0106" y="1916832"/>
              <a:ext cx="569595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318" y="1901592"/>
              <a:ext cx="20193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2636911"/>
            <a:ext cx="6921804" cy="38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3248024"/>
            <a:ext cx="9045533" cy="613023"/>
            <a:chOff x="323528" y="3248025"/>
            <a:chExt cx="8722005" cy="400814"/>
          </a:xfrm>
        </p:grpSpPr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0433" y="3248025"/>
              <a:ext cx="2705100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315464"/>
              <a:ext cx="5991225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251521" y="4054207"/>
            <a:ext cx="8661970" cy="526921"/>
            <a:chOff x="1637249" y="4054207"/>
            <a:chExt cx="7276241" cy="352425"/>
          </a:xfrm>
        </p:grpSpPr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490" y="4077072"/>
              <a:ext cx="76200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7396" y="4054207"/>
              <a:ext cx="1981200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6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249" y="4099927"/>
              <a:ext cx="442912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843002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121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6988274" cy="4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6" y="827992"/>
            <a:ext cx="3739902" cy="468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4193"/>
            <a:ext cx="2999606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911" y="2403497"/>
            <a:ext cx="4791075" cy="63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77716"/>
            <a:ext cx="542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560" y="4115941"/>
            <a:ext cx="55930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32392"/>
            <a:ext cx="778949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572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166220" cy="43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805465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69" y="3861048"/>
            <a:ext cx="771525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685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63888" y="313606"/>
            <a:ext cx="4968180" cy="523106"/>
            <a:chOff x="5455528" y="313606"/>
            <a:chExt cx="3076540" cy="3429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332656"/>
              <a:ext cx="6477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5528" y="313606"/>
              <a:ext cx="2333625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954598" y="1196752"/>
            <a:ext cx="7772981" cy="4464496"/>
            <a:chOff x="954598" y="1196752"/>
            <a:chExt cx="7772981" cy="2584673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3944" y="1196752"/>
              <a:ext cx="171450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628800"/>
              <a:ext cx="20193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250" y="2204864"/>
              <a:ext cx="3343275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2897505"/>
              <a:ext cx="501967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4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598" y="3429000"/>
              <a:ext cx="4495800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6672"/>
            <a:ext cx="648071" cy="39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3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616" y="145624"/>
            <a:ext cx="663584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4" y="721688"/>
            <a:ext cx="881099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5744"/>
            <a:ext cx="899050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50" y="1801808"/>
            <a:ext cx="1826221" cy="34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89" y="2204864"/>
            <a:ext cx="55149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5" y="2780928"/>
            <a:ext cx="5429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58007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4" y="3861048"/>
            <a:ext cx="8248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032" y="4509120"/>
            <a:ext cx="67341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4" y="5157192"/>
            <a:ext cx="887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923" y="5733256"/>
            <a:ext cx="64674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745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62964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5023"/>
            <a:ext cx="8599472" cy="47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5889848" cy="36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30" y="2420888"/>
            <a:ext cx="454435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215" y="3429000"/>
            <a:ext cx="296073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303847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216" y="4941168"/>
            <a:ext cx="31767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94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87824" y="260648"/>
            <a:ext cx="2952328" cy="504056"/>
            <a:chOff x="2987824" y="260648"/>
            <a:chExt cx="2546474" cy="2762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260648"/>
              <a:ext cx="914400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048" y="274708"/>
              <a:ext cx="161925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9847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28018"/>
            <a:ext cx="5372100" cy="103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53838" y="3861048"/>
            <a:ext cx="6047784" cy="735156"/>
            <a:chOff x="753775" y="3917980"/>
            <a:chExt cx="6047784" cy="391884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775" y="3917980"/>
              <a:ext cx="666750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4005064"/>
              <a:ext cx="3810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209" y="4005064"/>
              <a:ext cx="47053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3555" y="4041124"/>
              <a:ext cx="238125" cy="142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743100" y="3863112"/>
            <a:ext cx="63004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</a:t>
            </a:r>
            <a:endParaRPr lang="ar-E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247" y="4725144"/>
            <a:ext cx="604837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36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63" y="332656"/>
            <a:ext cx="885825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62" y="2348880"/>
            <a:ext cx="669949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52838"/>
            <a:ext cx="6048672" cy="78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4" y="5301208"/>
            <a:ext cx="637693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53136"/>
            <a:ext cx="439978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776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7150"/>
            <a:ext cx="8229600" cy="850900"/>
          </a:xfrm>
        </p:spPr>
        <p:txBody>
          <a:bodyPr/>
          <a:lstStyle/>
          <a:p>
            <a:pPr eaLnBrk="1" hangingPunct="1"/>
            <a:r>
              <a:rPr lang="ar-EG" sz="4800" b="1" u="sng">
                <a:solidFill>
                  <a:srgbClr val="0000FF"/>
                </a:solidFill>
              </a:rPr>
              <a:t>الأسباب الأساسية لانهيار الكابلات</a:t>
            </a:r>
            <a:endParaRPr lang="en-US" sz="4800" b="1" u="sng">
              <a:solidFill>
                <a:srgbClr val="0000FF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893175" cy="57324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ar-EG" b="1" dirty="0">
                <a:solidFill>
                  <a:srgbClr val="0000FF"/>
                </a:solidFill>
              </a:rPr>
              <a:t>1-</a:t>
            </a:r>
            <a:r>
              <a:rPr lang="ar-EG" b="1" dirty="0">
                <a:solidFill>
                  <a:srgbClr val="C00000"/>
                </a:solidFill>
              </a:rPr>
              <a:t> </a:t>
            </a:r>
            <a:r>
              <a:rPr lang="ar-EG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أعطال كهربية</a:t>
            </a:r>
          </a:p>
          <a:p>
            <a:pPr eaLnBrk="1" hangingPunct="1">
              <a:buFontTx/>
              <a:buNone/>
              <a:defRPr/>
            </a:pPr>
            <a:r>
              <a:rPr lang="ar-EG" b="1" dirty="0">
                <a:solidFill>
                  <a:srgbClr val="C00000"/>
                </a:solidFill>
              </a:rPr>
              <a:t>      تحميل زائد</a:t>
            </a:r>
          </a:p>
          <a:p>
            <a:pPr eaLnBrk="1" hangingPunct="1">
              <a:buFontTx/>
              <a:buNone/>
              <a:defRPr/>
            </a:pPr>
            <a:r>
              <a:rPr lang="ar-EG" b="1" dirty="0">
                <a:solidFill>
                  <a:srgbClr val="C00000"/>
                </a:solidFill>
              </a:rPr>
              <a:t>                   مساحة مقطع غير مناسبة للحمل</a:t>
            </a:r>
          </a:p>
          <a:p>
            <a:pPr eaLnBrk="1" hangingPunct="1">
              <a:buFontTx/>
              <a:buNone/>
              <a:defRPr/>
            </a:pPr>
            <a:r>
              <a:rPr lang="ar-EG" b="1" dirty="0">
                <a:solidFill>
                  <a:srgbClr val="C00000"/>
                </a:solidFill>
              </a:rPr>
              <a:t>                                        تربيط غير جيد لنهايات </a:t>
            </a:r>
            <a:r>
              <a:rPr lang="ar-EG" b="1" dirty="0" err="1">
                <a:solidFill>
                  <a:srgbClr val="C00000"/>
                </a:solidFill>
              </a:rPr>
              <a:t>الكابل</a:t>
            </a:r>
            <a:r>
              <a:rPr lang="ar-EG" b="1" dirty="0">
                <a:solidFill>
                  <a:srgbClr val="C0000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ar-EG" b="1" dirty="0">
                <a:solidFill>
                  <a:srgbClr val="C00000"/>
                </a:solidFill>
              </a:rPr>
              <a:t>    عدم </a:t>
            </a:r>
            <a:r>
              <a:rPr lang="ar-EG" b="1" dirty="0" err="1">
                <a:solidFill>
                  <a:srgbClr val="C00000"/>
                </a:solidFill>
              </a:rPr>
              <a:t>اتباع</a:t>
            </a:r>
            <a:r>
              <a:rPr lang="ar-EG" b="1" dirty="0">
                <a:solidFill>
                  <a:srgbClr val="C00000"/>
                </a:solidFill>
              </a:rPr>
              <a:t> الطريقة الفنية في عمل الوصلات (علب النهاية – الاتصال)</a:t>
            </a:r>
          </a:p>
          <a:p>
            <a:pPr eaLnBrk="1" hangingPunct="1">
              <a:buFontTx/>
              <a:buNone/>
              <a:defRPr/>
            </a:pPr>
            <a:r>
              <a:rPr lang="ar-EG" b="1" dirty="0">
                <a:solidFill>
                  <a:srgbClr val="0000FF"/>
                </a:solidFill>
              </a:rPr>
              <a:t>2-</a:t>
            </a:r>
            <a:r>
              <a:rPr lang="ar-EG" b="1" dirty="0">
                <a:solidFill>
                  <a:srgbClr val="C00000"/>
                </a:solidFill>
              </a:rPr>
              <a:t> </a:t>
            </a:r>
            <a:r>
              <a:rPr lang="ar-EG" b="1" u="sng" dirty="0">
                <a:solidFill>
                  <a:srgbClr val="C00000"/>
                </a:solidFill>
              </a:rPr>
              <a:t>أعطال ميكانيكية</a:t>
            </a:r>
            <a:r>
              <a:rPr lang="ar-EG" b="1" dirty="0">
                <a:solidFill>
                  <a:srgbClr val="C00000"/>
                </a:solidFill>
              </a:rPr>
              <a:t>   تعرض </a:t>
            </a:r>
            <a:r>
              <a:rPr lang="ar-EG" b="1" dirty="0" err="1">
                <a:solidFill>
                  <a:srgbClr val="C00000"/>
                </a:solidFill>
              </a:rPr>
              <a:t>الكابل</a:t>
            </a:r>
            <a:r>
              <a:rPr lang="ar-EG" b="1" dirty="0">
                <a:solidFill>
                  <a:srgbClr val="C00000"/>
                </a:solidFill>
              </a:rPr>
              <a:t> للصدمات – ثني </a:t>
            </a:r>
            <a:r>
              <a:rPr lang="ar-EG" b="1" dirty="0" err="1">
                <a:solidFill>
                  <a:srgbClr val="C00000"/>
                </a:solidFill>
              </a:rPr>
              <a:t>الكابل</a:t>
            </a:r>
            <a:r>
              <a:rPr lang="ar-EG" b="1" dirty="0">
                <a:solidFill>
                  <a:srgbClr val="C00000"/>
                </a:solidFill>
              </a:rPr>
              <a:t> أكثر من اللازم</a:t>
            </a:r>
          </a:p>
          <a:p>
            <a:pPr eaLnBrk="1" hangingPunct="1">
              <a:buFontTx/>
              <a:buNone/>
              <a:defRPr/>
            </a:pPr>
            <a:r>
              <a:rPr lang="ar-EG" b="1" dirty="0">
                <a:solidFill>
                  <a:srgbClr val="0000FF"/>
                </a:solidFill>
              </a:rPr>
              <a:t>3-</a:t>
            </a:r>
            <a:r>
              <a:rPr lang="ar-EG" b="1" dirty="0">
                <a:solidFill>
                  <a:srgbClr val="C00000"/>
                </a:solidFill>
              </a:rPr>
              <a:t> </a:t>
            </a:r>
            <a:r>
              <a:rPr lang="ar-EG" b="1" u="sng" dirty="0">
                <a:solidFill>
                  <a:srgbClr val="C00000"/>
                </a:solidFill>
              </a:rPr>
              <a:t>أعطال كيميائية</a:t>
            </a:r>
            <a:r>
              <a:rPr lang="ar-EG" b="1" dirty="0">
                <a:solidFill>
                  <a:srgbClr val="C00000"/>
                </a:solidFill>
              </a:rPr>
              <a:t>      سوء تخزين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32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pPr eaLnBrk="1" hangingPunct="1"/>
            <a:r>
              <a:rPr lang="ar-EG" sz="5400" b="1" u="sng">
                <a:solidFill>
                  <a:srgbClr val="0000FF"/>
                </a:solidFill>
              </a:rPr>
              <a:t>تصنيف أعطال الكابلات </a:t>
            </a:r>
            <a:endParaRPr lang="en-US" sz="5400" b="1" u="sng">
              <a:solidFill>
                <a:srgbClr val="0000FF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4857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EG" sz="3600" b="1">
                <a:solidFill>
                  <a:srgbClr val="0000FF"/>
                </a:solidFill>
              </a:rPr>
              <a:t>1-</a:t>
            </a:r>
            <a:r>
              <a:rPr lang="ar-EG" sz="3600" b="1">
                <a:solidFill>
                  <a:srgbClr val="C00000"/>
                </a:solidFill>
              </a:rPr>
              <a:t> أعطال دائرة القصر</a:t>
            </a:r>
          </a:p>
          <a:p>
            <a:pPr eaLnBrk="1" hangingPunct="1">
              <a:buFontTx/>
              <a:buNone/>
            </a:pPr>
            <a:r>
              <a:rPr lang="ar-EG" sz="3600" b="1">
                <a:solidFill>
                  <a:srgbClr val="C00000"/>
                </a:solidFill>
              </a:rPr>
              <a:t>                    مقاومة العطل تساوي صفر</a:t>
            </a:r>
          </a:p>
          <a:p>
            <a:pPr eaLnBrk="1" hangingPunct="1">
              <a:buFontTx/>
              <a:buNone/>
            </a:pPr>
            <a:endParaRPr lang="ar-EG" sz="3600" b="1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r>
              <a:rPr lang="ar-EG" sz="3600" b="1">
                <a:solidFill>
                  <a:srgbClr val="0000FF"/>
                </a:solidFill>
              </a:rPr>
              <a:t>2-</a:t>
            </a:r>
            <a:r>
              <a:rPr lang="ar-EG" sz="3600" b="1">
                <a:solidFill>
                  <a:srgbClr val="C00000"/>
                </a:solidFill>
              </a:rPr>
              <a:t> عطل دائرة مفتوحة</a:t>
            </a:r>
          </a:p>
          <a:p>
            <a:pPr eaLnBrk="1" hangingPunct="1">
              <a:buFontTx/>
              <a:buNone/>
            </a:pPr>
            <a:r>
              <a:rPr lang="ar-EG" sz="3600" b="1">
                <a:solidFill>
                  <a:srgbClr val="C00000"/>
                </a:solidFill>
              </a:rPr>
              <a:t>                            مقاومة العطل تساوي مالا نهاية</a:t>
            </a:r>
          </a:p>
          <a:p>
            <a:pPr eaLnBrk="1" hangingPunct="1">
              <a:buFontTx/>
              <a:buNone/>
            </a:pPr>
            <a:endParaRPr lang="ar-EG" sz="3600" b="1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r>
              <a:rPr lang="ar-EG" sz="3600" b="1">
                <a:solidFill>
                  <a:srgbClr val="0000FF"/>
                </a:solidFill>
              </a:rPr>
              <a:t>3-</a:t>
            </a:r>
            <a:r>
              <a:rPr lang="ar-EG" sz="3600" b="1">
                <a:solidFill>
                  <a:srgbClr val="C00000"/>
                </a:solidFill>
              </a:rPr>
              <a:t> عطل مقاومة عالية</a:t>
            </a:r>
          </a:p>
          <a:p>
            <a:pPr eaLnBrk="1" hangingPunct="1">
              <a:buFontTx/>
              <a:buNone/>
            </a:pPr>
            <a:r>
              <a:rPr lang="ar-EG" sz="3600" b="1">
                <a:solidFill>
                  <a:srgbClr val="C00000"/>
                </a:solidFill>
              </a:rPr>
              <a:t>               مقاومة العطل تساوي من كيلو اوم إلي ميجا اوم</a:t>
            </a:r>
          </a:p>
          <a:p>
            <a:pPr eaLnBrk="1" hangingPunct="1">
              <a:buFontTx/>
              <a:buNone/>
            </a:pPr>
            <a:r>
              <a:rPr lang="ar-EG" sz="3600" b="1">
                <a:solidFill>
                  <a:srgbClr val="C00000"/>
                </a:solidFill>
              </a:rPr>
              <a:t>                                                       </a:t>
            </a:r>
            <a:endParaRPr lang="en-US" sz="3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41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/>
          <a:lstStyle/>
          <a:p>
            <a:pPr eaLnBrk="1" hangingPunct="1"/>
            <a:r>
              <a:rPr lang="ar-EG" sz="6000" b="1" u="sng">
                <a:solidFill>
                  <a:srgbClr val="0000FF"/>
                </a:solidFill>
              </a:rPr>
              <a:t>أجهزة تحديد أعطال الكابلات</a:t>
            </a:r>
            <a:endParaRPr lang="en-US" sz="6000" b="1" u="sng">
              <a:solidFill>
                <a:srgbClr val="0000FF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EG" sz="4000" b="1">
                <a:solidFill>
                  <a:srgbClr val="7030A0"/>
                </a:solidFill>
              </a:rPr>
              <a:t>1- جهاز مولد الموجات (جهاز الحرق)</a:t>
            </a:r>
            <a:endParaRPr lang="en-US" sz="4000" b="1">
              <a:solidFill>
                <a:srgbClr val="7030A0"/>
              </a:solidFill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91440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289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362950" cy="5792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EG" sz="4000" b="1">
                <a:solidFill>
                  <a:srgbClr val="0000FF"/>
                </a:solidFill>
              </a:rPr>
              <a:t>2- </a:t>
            </a:r>
            <a:r>
              <a:rPr lang="ar-EG" sz="4000" b="1" u="sng">
                <a:solidFill>
                  <a:srgbClr val="0000FF"/>
                </a:solidFill>
              </a:rPr>
              <a:t>الرادار</a:t>
            </a:r>
            <a:r>
              <a:rPr lang="ar-EG" sz="4000" b="1">
                <a:solidFill>
                  <a:srgbClr val="0000FF"/>
                </a:solidFill>
              </a:rPr>
              <a:t> في حالة عدم حدوث شرارة مسموعة</a:t>
            </a:r>
            <a:endParaRPr lang="en-US" sz="4000" b="1">
              <a:solidFill>
                <a:srgbClr val="0000FF"/>
              </a:solidFill>
            </a:endParaRP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8713787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406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ar-EG" b="1" u="sng">
                <a:solidFill>
                  <a:srgbClr val="0000FF"/>
                </a:solidFill>
              </a:rPr>
              <a:t>الخطوات المتبعة لتحديد مكان عطل الكابل</a:t>
            </a:r>
            <a:endParaRPr lang="en-US" b="1" u="sng">
              <a:solidFill>
                <a:srgbClr val="0000FF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8893175" cy="5000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ar-EG" b="1">
                <a:solidFill>
                  <a:srgbClr val="0000FF"/>
                </a:solidFill>
              </a:rPr>
              <a:t>1-</a:t>
            </a:r>
            <a:r>
              <a:rPr lang="ar-EG" b="1">
                <a:solidFill>
                  <a:srgbClr val="990033"/>
                </a:solidFill>
              </a:rPr>
              <a:t> تحديد الكابل العاطل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ar-EG" b="1">
                <a:solidFill>
                  <a:srgbClr val="990033"/>
                </a:solidFill>
              </a:rPr>
              <a:t>                     </a:t>
            </a:r>
            <a:r>
              <a:rPr lang="ar-EG" b="1">
                <a:solidFill>
                  <a:srgbClr val="0000FF"/>
                </a:solidFill>
              </a:rPr>
              <a:t>2-</a:t>
            </a:r>
            <a:r>
              <a:rPr lang="ar-EG" b="1">
                <a:solidFill>
                  <a:srgbClr val="990033"/>
                </a:solidFill>
              </a:rPr>
              <a:t> عمل اختبار العزل لمعرفة الوجه العاطل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ar-EG" b="1">
                <a:solidFill>
                  <a:srgbClr val="0000FF"/>
                </a:solidFill>
              </a:rPr>
              <a:t>3-</a:t>
            </a:r>
            <a:r>
              <a:rPr lang="ar-EG" b="1">
                <a:solidFill>
                  <a:srgbClr val="990033"/>
                </a:solidFill>
              </a:rPr>
              <a:t> يتم توصيل الوجه المعطل بجهاز مولد النبضات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ar-EG" b="1">
                <a:solidFill>
                  <a:srgbClr val="990033"/>
                </a:solidFill>
              </a:rPr>
              <a:t>           </a:t>
            </a:r>
            <a:r>
              <a:rPr lang="ar-EG" b="1">
                <a:solidFill>
                  <a:srgbClr val="0000FF"/>
                </a:solidFill>
              </a:rPr>
              <a:t>4-</a:t>
            </a:r>
            <a:r>
              <a:rPr lang="ar-EG" b="1">
                <a:solidFill>
                  <a:srgbClr val="990033"/>
                </a:solidFill>
              </a:rPr>
              <a:t> يتم سماع صوت النبضات علي طول مسار الكابل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ar-EG" b="1">
                <a:solidFill>
                  <a:srgbClr val="0000FF"/>
                </a:solidFill>
              </a:rPr>
              <a:t>5-</a:t>
            </a:r>
            <a:r>
              <a:rPr lang="ar-EG" b="1">
                <a:solidFill>
                  <a:srgbClr val="990033"/>
                </a:solidFill>
              </a:rPr>
              <a:t> بعد سماع صوت النبضات يتم الكشف عن الكابل وفحصه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ar-EG" b="1">
                <a:solidFill>
                  <a:srgbClr val="990033"/>
                </a:solidFill>
              </a:rPr>
              <a:t> اذا لم يظهر عليه أثار تفحم يتم اعادة تشغيل النبضات لسماع الصوت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ar-EG" b="1">
                <a:solidFill>
                  <a:srgbClr val="0000FF"/>
                </a:solidFill>
              </a:rPr>
              <a:t>6-</a:t>
            </a:r>
            <a:r>
              <a:rPr lang="ar-EG" b="1">
                <a:solidFill>
                  <a:srgbClr val="990033"/>
                </a:solidFill>
              </a:rPr>
              <a:t> يتم قطع الجزء العاطل وعمل علبة الاتصال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ar-EG" b="1">
                <a:solidFill>
                  <a:srgbClr val="0000FF"/>
                </a:solidFill>
              </a:rPr>
              <a:t>7-</a:t>
            </a:r>
            <a:r>
              <a:rPr lang="ar-EG" b="1">
                <a:solidFill>
                  <a:srgbClr val="990033"/>
                </a:solidFill>
              </a:rPr>
              <a:t> عمل الاختبارات اللازمة بعد تركيب العلبة للتأكد من سلامتها </a:t>
            </a:r>
            <a:endParaRPr lang="en-US" b="1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69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908050"/>
          </a:xfrm>
        </p:spPr>
        <p:txBody>
          <a:bodyPr/>
          <a:lstStyle/>
          <a:p>
            <a:pPr eaLnBrk="1" hangingPunct="1"/>
            <a:r>
              <a:rPr lang="ar-EG" b="1" u="sng">
                <a:solidFill>
                  <a:srgbClr val="0000FF"/>
                </a:solidFill>
              </a:rPr>
              <a:t>علامات استرشادية لتحديد مكان العطل</a:t>
            </a:r>
            <a:endParaRPr lang="en-US" b="1" u="sng">
              <a:solidFill>
                <a:srgbClr val="0000FF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767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ar-EG" b="1">
                <a:solidFill>
                  <a:srgbClr val="0000FF"/>
                </a:solidFill>
              </a:rPr>
              <a:t>1-</a:t>
            </a:r>
            <a:r>
              <a:rPr lang="ar-EG" b="1">
                <a:solidFill>
                  <a:srgbClr val="800000"/>
                </a:solidFill>
              </a:rPr>
              <a:t> وجود أعمال حفر مدنية قريبة من مسار الكابل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ar-EG" b="1">
              <a:solidFill>
                <a:srgbClr val="8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ar-EG" b="1">
                <a:solidFill>
                  <a:srgbClr val="0000FF"/>
                </a:solidFill>
              </a:rPr>
              <a:t>2-</a:t>
            </a:r>
            <a:r>
              <a:rPr lang="ar-EG" b="1">
                <a:solidFill>
                  <a:srgbClr val="800000"/>
                </a:solidFill>
              </a:rPr>
              <a:t> وجود علبة اتصال لكابلين في المسار المعطل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ar-EG" b="1">
              <a:solidFill>
                <a:srgbClr val="8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ar-EG" b="1">
                <a:solidFill>
                  <a:srgbClr val="0000FF"/>
                </a:solidFill>
              </a:rPr>
              <a:t>3-</a:t>
            </a:r>
            <a:r>
              <a:rPr lang="ar-EG" b="1">
                <a:solidFill>
                  <a:srgbClr val="800000"/>
                </a:solidFill>
              </a:rPr>
              <a:t> سماع مواطنين لأصوات فرقعة أو رائحة حريق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ar-EG" b="1">
              <a:solidFill>
                <a:srgbClr val="8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ar-EG" b="1">
                <a:solidFill>
                  <a:srgbClr val="0000FF"/>
                </a:solidFill>
              </a:rPr>
              <a:t>4-</a:t>
            </a:r>
            <a:r>
              <a:rPr lang="ar-EG" b="1">
                <a:solidFill>
                  <a:srgbClr val="800000"/>
                </a:solidFill>
              </a:rPr>
              <a:t> تقسيم مسار الكابل عن طريق فصل السكاكين وفحصه علي أجزاء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ar-EG" b="1">
              <a:solidFill>
                <a:srgbClr val="8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ar-EG" b="1">
                <a:solidFill>
                  <a:srgbClr val="0000FF"/>
                </a:solidFill>
              </a:rPr>
              <a:t>5-</a:t>
            </a:r>
            <a:r>
              <a:rPr lang="ar-EG" b="1">
                <a:solidFill>
                  <a:srgbClr val="800000"/>
                </a:solidFill>
              </a:rPr>
              <a:t> كابل موصل بخط هوائي – يتم فصل الهوائي وتوصيل الكابل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ar-EG" b="1">
              <a:solidFill>
                <a:srgbClr val="8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ar-EG" b="1">
                <a:solidFill>
                  <a:srgbClr val="0000FF"/>
                </a:solidFill>
              </a:rPr>
              <a:t>6-</a:t>
            </a:r>
            <a:r>
              <a:rPr lang="ar-EG" b="1">
                <a:solidFill>
                  <a:srgbClr val="800000"/>
                </a:solidFill>
              </a:rPr>
              <a:t> فحص خلية الكابل في لوحة التوزيع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ar-EG" b="1">
              <a:solidFill>
                <a:srgbClr val="8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ar-EG" b="1">
                <a:solidFill>
                  <a:srgbClr val="800000"/>
                </a:solidFill>
              </a:rPr>
              <a:t> </a:t>
            </a:r>
            <a:endParaRPr lang="en-US" b="1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54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656"/>
            <a:ext cx="511147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1052736"/>
            <a:ext cx="8886825" cy="792088"/>
            <a:chOff x="-119568" y="1052736"/>
            <a:chExt cx="9006393" cy="476250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275" y="1052736"/>
              <a:ext cx="2876550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105123"/>
              <a:ext cx="1666875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9568" y="1127031"/>
              <a:ext cx="4314825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644008" cy="410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58360"/>
            <a:ext cx="4635232" cy="371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974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565400"/>
            <a:ext cx="8229600" cy="1143000"/>
          </a:xfrm>
        </p:spPr>
        <p:txBody>
          <a:bodyPr/>
          <a:lstStyle/>
          <a:p>
            <a:pPr eaLnBrk="1" hangingPunct="1"/>
            <a:r>
              <a:rPr lang="ar-EG" sz="8800" b="1">
                <a:solidFill>
                  <a:srgbClr val="0000FF"/>
                </a:solidFill>
              </a:rPr>
              <a:t>شكرا</a:t>
            </a:r>
            <a:r>
              <a:rPr lang="ar-EG" sz="8800" b="1"/>
              <a:t> </a:t>
            </a:r>
            <a:r>
              <a:rPr lang="ar-EG" sz="8800" b="1">
                <a:solidFill>
                  <a:srgbClr val="990033"/>
                </a:solidFill>
              </a:rPr>
              <a:t>لحسن</a:t>
            </a:r>
            <a:r>
              <a:rPr lang="ar-EG" sz="8800" b="1"/>
              <a:t> </a:t>
            </a:r>
            <a:r>
              <a:rPr lang="ar-EG" sz="8800" b="1">
                <a:solidFill>
                  <a:srgbClr val="006600"/>
                </a:solidFill>
              </a:rPr>
              <a:t>استماعكم</a:t>
            </a:r>
            <a:br>
              <a:rPr lang="ar-EG" sz="8800" b="1">
                <a:solidFill>
                  <a:srgbClr val="006600"/>
                </a:solidFill>
              </a:rPr>
            </a:br>
            <a:br>
              <a:rPr lang="ar-EG" sz="8800" b="1">
                <a:solidFill>
                  <a:srgbClr val="006600"/>
                </a:solidFill>
              </a:rPr>
            </a:br>
            <a:r>
              <a:rPr lang="ar-EG" sz="8800" b="1">
                <a:solidFill>
                  <a:srgbClr val="0000FF"/>
                </a:solidFill>
              </a:rPr>
              <a:t>د.م/</a:t>
            </a:r>
            <a:r>
              <a:rPr lang="ar-EG" sz="8800" b="1">
                <a:solidFill>
                  <a:srgbClr val="006600"/>
                </a:solidFill>
              </a:rPr>
              <a:t> </a:t>
            </a:r>
            <a:r>
              <a:rPr lang="ar-EG" sz="8800" b="1">
                <a:solidFill>
                  <a:srgbClr val="800000"/>
                </a:solidFill>
              </a:rPr>
              <a:t>محمد احمد محمد</a:t>
            </a:r>
            <a:r>
              <a:rPr lang="ar-EG" sz="8800" b="1"/>
              <a:t> </a:t>
            </a:r>
            <a:endParaRPr lang="en-US" sz="8800" b="1"/>
          </a:p>
        </p:txBody>
      </p:sp>
    </p:spTree>
    <p:extLst>
      <p:ext uri="{BB962C8B-B14F-4D97-AF65-F5344CB8AC3E}">
        <p14:creationId xmlns:p14="http://schemas.microsoft.com/office/powerpoint/2010/main" val="398034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87824" y="260648"/>
            <a:ext cx="2952328" cy="504056"/>
            <a:chOff x="2987824" y="260648"/>
            <a:chExt cx="2546474" cy="27622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260648"/>
              <a:ext cx="914400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048" y="274708"/>
              <a:ext cx="161925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70586"/>
            <a:ext cx="5328591" cy="244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416424"/>
            <a:ext cx="7543800" cy="23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733256"/>
            <a:ext cx="568863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39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87824" y="260648"/>
            <a:ext cx="2952328" cy="504056"/>
            <a:chOff x="2987824" y="260648"/>
            <a:chExt cx="2546474" cy="27622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260648"/>
              <a:ext cx="914400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048" y="274708"/>
              <a:ext cx="161925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97834" y="813127"/>
            <a:ext cx="3050348" cy="658504"/>
            <a:chOff x="467544" y="754272"/>
            <a:chExt cx="2798631" cy="3810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782847"/>
              <a:ext cx="647700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725" y="754272"/>
              <a:ext cx="245745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4" y="1471631"/>
            <a:ext cx="7242518" cy="58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6840760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54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ar-EG" sz="6600" b="1" u="sng">
                <a:solidFill>
                  <a:srgbClr val="0000FF"/>
                </a:solidFill>
              </a:rPr>
              <a:t>الكابلات الأرضية</a:t>
            </a:r>
            <a:endParaRPr lang="en-US" sz="6600" b="1" u="sng">
              <a:solidFill>
                <a:srgbClr val="0000FF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ar-EG" sz="3600" b="1">
                <a:solidFill>
                  <a:srgbClr val="7030A0"/>
                </a:solidFill>
              </a:rPr>
              <a:t>أولا: المزايا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ar-EG" sz="3600" b="1">
                <a:solidFill>
                  <a:srgbClr val="0000FF"/>
                </a:solidFill>
              </a:rPr>
              <a:t>1-</a:t>
            </a:r>
            <a:r>
              <a:rPr lang="ar-EG" sz="3600" b="1">
                <a:solidFill>
                  <a:srgbClr val="C00000"/>
                </a:solidFill>
              </a:rPr>
              <a:t> أمان للأفراد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ar-EG" sz="3600" b="1">
                <a:solidFill>
                  <a:srgbClr val="C00000"/>
                </a:solidFill>
              </a:rPr>
              <a:t>                </a:t>
            </a:r>
            <a:r>
              <a:rPr lang="ar-EG" sz="3600" b="1">
                <a:solidFill>
                  <a:srgbClr val="0000FF"/>
                </a:solidFill>
              </a:rPr>
              <a:t>2-</a:t>
            </a:r>
            <a:r>
              <a:rPr lang="ar-EG" sz="3600" b="1">
                <a:solidFill>
                  <a:srgbClr val="C00000"/>
                </a:solidFill>
              </a:rPr>
              <a:t> أقل عرضة للحوادث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ar-EG" sz="3600" b="1">
                <a:solidFill>
                  <a:srgbClr val="C00000"/>
                </a:solidFill>
              </a:rPr>
              <a:t>                        </a:t>
            </a:r>
            <a:r>
              <a:rPr lang="ar-EG" sz="3600" b="1">
                <a:solidFill>
                  <a:srgbClr val="0000FF"/>
                </a:solidFill>
              </a:rPr>
              <a:t>3-</a:t>
            </a:r>
            <a:r>
              <a:rPr lang="ar-EG" sz="3600" b="1">
                <a:solidFill>
                  <a:srgbClr val="C00000"/>
                </a:solidFill>
              </a:rPr>
              <a:t> أقل تأثيرا بالعوامل البيئية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ar-EG" sz="3600" b="1">
                <a:solidFill>
                  <a:srgbClr val="7030A0"/>
                </a:solidFill>
              </a:rPr>
              <a:t>ثانيا: العيوب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ar-EG" sz="3600" b="1">
                <a:solidFill>
                  <a:srgbClr val="0000FF"/>
                </a:solidFill>
              </a:rPr>
              <a:t>1-</a:t>
            </a:r>
            <a:r>
              <a:rPr lang="ar-EG" sz="3600" b="1">
                <a:solidFill>
                  <a:srgbClr val="C00000"/>
                </a:solidFill>
              </a:rPr>
              <a:t> أكثر تكلفة من الخطوط الهوائية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ar-EG" sz="3600" b="1">
                <a:solidFill>
                  <a:srgbClr val="C00000"/>
                </a:solidFill>
              </a:rPr>
              <a:t>                      </a:t>
            </a:r>
            <a:r>
              <a:rPr lang="ar-EG" sz="3600" b="1">
                <a:solidFill>
                  <a:srgbClr val="0000FF"/>
                </a:solidFill>
              </a:rPr>
              <a:t>2-</a:t>
            </a:r>
            <a:r>
              <a:rPr lang="ar-EG" sz="3600" b="1">
                <a:solidFill>
                  <a:srgbClr val="C00000"/>
                </a:solidFill>
              </a:rPr>
              <a:t> لا تستخدم في المسافات الطويلة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ar-EG" sz="3600" b="1">
                <a:solidFill>
                  <a:srgbClr val="0000FF"/>
                </a:solidFill>
              </a:rPr>
              <a:t>3-</a:t>
            </a:r>
            <a:r>
              <a:rPr lang="ar-EG" sz="3600" b="1">
                <a:solidFill>
                  <a:srgbClr val="C00000"/>
                </a:solidFill>
              </a:rPr>
              <a:t> صعوبة اكتشاف وإصلاح العطل</a:t>
            </a:r>
            <a:endParaRPr lang="en-US" sz="3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0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ar-EG" sz="6000" b="1" u="sng">
                <a:solidFill>
                  <a:srgbClr val="0000FF"/>
                </a:solidFill>
              </a:rPr>
              <a:t>حماية الكابل</a:t>
            </a:r>
            <a:endParaRPr lang="en-US" sz="6000" b="1" u="sng">
              <a:solidFill>
                <a:srgbClr val="0000FF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EG" sz="3600" b="1">
                <a:solidFill>
                  <a:srgbClr val="800000"/>
                </a:solidFill>
              </a:rPr>
              <a:t>1- حماية كهربية  2- حماية ميكانيكية    3- حماية كيميائية</a:t>
            </a:r>
            <a:endParaRPr lang="en-US" sz="3600" b="1">
              <a:solidFill>
                <a:srgbClr val="800000"/>
              </a:solidFill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44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ar-EG" b="1" u="sng">
                <a:solidFill>
                  <a:srgbClr val="0000FF"/>
                </a:solidFill>
              </a:rPr>
              <a:t>مادة العزل المستخدمة في الكابلات</a:t>
            </a:r>
            <a:endParaRPr lang="en-US" b="1" u="sng">
              <a:solidFill>
                <a:srgbClr val="0000FF"/>
              </a:solidFill>
            </a:endParaRPr>
          </a:p>
        </p:txBody>
      </p:sp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8964612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83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888"/>
            <a:ext cx="8229600" cy="5721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EG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PVC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EG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ar-EG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خواص كهربية ممتازة حتى 3 كف</a:t>
            </a:r>
            <a:r>
              <a:rPr lang="ar-EG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ar-EG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خاصية الإطفاء الذاتي للهب</a:t>
            </a:r>
          </a:p>
          <a:p>
            <a:pPr eaLnBrk="1" hangingPunct="1">
              <a:buFontTx/>
              <a:buNone/>
            </a:pPr>
            <a:r>
              <a:rPr lang="ar-EG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يقاوم غاز الأوزون الناتج من ظاهرة الكورونا</a:t>
            </a:r>
          </a:p>
          <a:p>
            <a:pPr eaLnBrk="1" hangingPunct="1">
              <a:buFontTx/>
              <a:buNone/>
            </a:pPr>
            <a:r>
              <a:rPr lang="ar-EG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 يتلف عند تعرضه للكلور</a:t>
            </a:r>
          </a:p>
          <a:p>
            <a:pPr eaLnBrk="1" hangingPunct="1">
              <a:buFontTx/>
              <a:buNone/>
            </a:pPr>
            <a:r>
              <a:rPr lang="ar-EG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 تلين بالحرارة وتتصلد بالبرودة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62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نظم القوي 1 </dc:title>
  <dc:creator>ycc</dc:creator>
  <cp:lastModifiedBy>مستخدم غير معروف</cp:lastModifiedBy>
  <cp:revision>14</cp:revision>
  <dcterms:created xsi:type="dcterms:W3CDTF">2019-03-29T15:06:40Z</dcterms:created>
  <dcterms:modified xsi:type="dcterms:W3CDTF">2020-03-23T13:31:55Z</dcterms:modified>
</cp:coreProperties>
</file>