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53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887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50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643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8466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3079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533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623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219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8423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739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994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9511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252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6644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599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16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84991F4-A4C7-48B2-8E6B-14C8100D4CA0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ar-EG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BCB5DAC-817B-4D39-8CE9-665A936F17B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289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067" y="2549769"/>
            <a:ext cx="8534400" cy="1079499"/>
          </a:xfrm>
        </p:spPr>
        <p:txBody>
          <a:bodyPr>
            <a:normAutofit/>
          </a:bodyPr>
          <a:lstStyle/>
          <a:p>
            <a:pPr algn="ctr"/>
            <a:r>
              <a:rPr lang="ar-EG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المبادلات الحرارية</a:t>
            </a:r>
          </a:p>
        </p:txBody>
      </p:sp>
    </p:spTree>
    <p:extLst>
      <p:ext uri="{BB962C8B-B14F-4D97-AF65-F5344CB8AC3E}">
        <p14:creationId xmlns:p14="http://schemas.microsoft.com/office/powerpoint/2010/main" val="31728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7000">
        <p14:prism isContent="1" isInverted="1"/>
      </p:transition>
    </mc:Choice>
    <mc:Fallback xmlns="">
      <p:transition spd="slow" advTm="6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52" y="660218"/>
            <a:ext cx="6516009" cy="866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114"/>
            <a:ext cx="12192000" cy="416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47" y="5697239"/>
            <a:ext cx="7925906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25576"/>
      </p:ext>
    </p:extLst>
  </p:cSld>
  <p:clrMapOvr>
    <a:masterClrMapping/>
  </p:clrMapOvr>
  <p:transition spd="slow" advTm="119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47" y="2521113"/>
            <a:ext cx="8824913" cy="503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15" y="3106526"/>
            <a:ext cx="520137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9000">
        <p:random/>
      </p:transition>
    </mc:Choice>
    <mc:Fallback xmlns="">
      <p:transition spd="slow" advTm="119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r="1549"/>
          <a:stretch/>
        </p:blipFill>
        <p:spPr>
          <a:xfrm>
            <a:off x="6110654" y="869800"/>
            <a:ext cx="5688623" cy="54342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" t="13776" r="2638" b="12297"/>
          <a:stretch/>
        </p:blipFill>
        <p:spPr>
          <a:xfrm>
            <a:off x="1793025" y="117236"/>
            <a:ext cx="8485183" cy="471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2" t="19674" r="17051" b="11764"/>
          <a:stretch/>
        </p:blipFill>
        <p:spPr>
          <a:xfrm>
            <a:off x="2277208" y="2145323"/>
            <a:ext cx="1670538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t="5398" r="-5868" b="-19997"/>
          <a:stretch/>
        </p:blipFill>
        <p:spPr>
          <a:xfrm>
            <a:off x="566330" y="3006969"/>
            <a:ext cx="5544324" cy="1310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9" y="4082000"/>
            <a:ext cx="4858428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9000">
        <p14:reveal/>
      </p:transition>
    </mc:Choice>
    <mc:Fallback xmlns="">
      <p:transition spd="slow" advTm="119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/>
              <a:t>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يتم تبريد الكحول في مبادل حراري مزدوج الانبوب من درجة حرارة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65.6 </a:t>
            </a:r>
            <a:r>
              <a:rPr lang="en-US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الى درجة حرارة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39.4 </a:t>
            </a:r>
            <a:r>
              <a:rPr lang="en-US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باستخدام ماء تبريد درجة حرارته عند الدخول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</a:t>
            </a:r>
            <a:r>
              <a:rPr lang="en-US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معدل تدفق الكحول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6.95 kg/s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ومعدل تدفق الماء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6.3kg/s 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والحرارة النوعية عند ثبات الضغط لكل من الكحول والماء على الترتيب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3810J/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kg.</a:t>
            </a:r>
            <a:r>
              <a:rPr lang="en-US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4187J/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kg.</a:t>
            </a:r>
            <a:r>
              <a:rPr lang="en-US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ومعامل انتقال الحرارة الكلي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568w/m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6865" algn="just"/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احسب: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buFont typeface="+mj-lt"/>
              <a:buAutoNum type="alphaLcPeriod"/>
            </a:pP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مساحة التبادل الحراري في حالة السريان المتوازي.</a:t>
            </a:r>
            <a:endParaRPr lang="en-US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ar-EG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مساحة التبادل الحراري في حالة السريان المتعاكس.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13337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9000">
        <p:fade/>
      </p:transition>
    </mc:Choice>
    <mc:Fallback xmlns="">
      <p:transition spd="med" advTm="119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/>
              <a:t>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ينساب هواء درجة حرارته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عبر مبادل حراري متعامد الانسياب حيث يتم تبريد ماء من درجة حرارة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99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الى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ينساب الماء بمعدل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4kg/min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خلال عدد من المسارات المنفصلة وكان معدل انسياب الهواء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14kg/min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والمعامل الإجمالي لانتقال الحرارة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80w/m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عين مساحة سطح انتقال الحرارة المطلوبة وفعالية المبادل الحراري.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19511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9000">
        <p14:conveyor dir="l"/>
      </p:transition>
    </mc:Choice>
    <mc:Fallback xmlns="">
      <p:transition spd="slow" advTm="119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sz="3200" b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"تحصنت بذي العزة، واعتصمت برب الملكوت، وتوكلت على الحي الذي لا يموت، اللهم اصرف عنا الوباء، بلطفك يا لطيف، إنك على كل شيء قدير".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lvl="0" algn="r" defTabSz="457200" rtl="1">
              <a:lnSpc>
                <a:spcPct val="100000"/>
              </a:lnSpc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ar-EG" b="1" cap="all" dirty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  <a:ea typeface="+mj-ea"/>
                <a:cs typeface="Times New Roman" panose="02020603050405020304" pitchFamily="18" charset="0"/>
              </a:rPr>
              <a:t>أ.د </a:t>
            </a:r>
            <a:r>
              <a:rPr lang="en-US" b="1" cap="all" dirty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  <a:ea typeface="+mj-ea"/>
                <a:cs typeface="+mj-cs"/>
              </a:rPr>
              <a:t>/</a:t>
            </a:r>
            <a:r>
              <a:rPr lang="ar-EG" b="1" cap="all" dirty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  <a:ea typeface="+mj-ea"/>
                <a:cs typeface="Times New Roman" panose="02020603050405020304" pitchFamily="18" charset="0"/>
              </a:rPr>
              <a:t> محمود سالم أحمد</a:t>
            </a:r>
          </a:p>
          <a:p>
            <a:pPr lvl="0" algn="r" defTabSz="457200" rtl="1">
              <a:lnSpc>
                <a:spcPct val="100000"/>
              </a:lnSpc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ar-EG" b="1" cap="all" dirty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  <a:ea typeface="+mj-ea"/>
                <a:cs typeface="Times New Roman" panose="02020603050405020304" pitchFamily="18" charset="0"/>
              </a:rPr>
              <a:t>م </a:t>
            </a:r>
            <a:r>
              <a:rPr lang="en-US" b="1" cap="all" dirty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  <a:ea typeface="+mj-ea"/>
                <a:cs typeface="+mj-cs"/>
              </a:rPr>
              <a:t>/</a:t>
            </a:r>
            <a:r>
              <a:rPr lang="ar-EG" b="1" cap="all" dirty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  <a:ea typeface="+mj-ea"/>
                <a:cs typeface="Times New Roman" panose="02020603050405020304" pitchFamily="18" charset="0"/>
              </a:rPr>
              <a:t> سامي سمير   </a:t>
            </a:r>
          </a:p>
          <a:p>
            <a:pPr lvl="0" algn="r" defTabSz="457200" rtl="1">
              <a:lnSpc>
                <a:spcPct val="100000"/>
              </a:lnSpc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ar-EG" sz="2000" b="1" cap="all" dirty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  <a:ea typeface="+mj-ea"/>
                <a:cs typeface="Times New Roman" panose="02020603050405020304" pitchFamily="18" charset="0"/>
              </a:rPr>
              <a:t>                              مع أطيب التمنيات بالنجاح والتوفيق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108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/>
              <a:t>(1)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619463"/>
            <a:ext cx="8824913" cy="3384373"/>
          </a:xfrm>
        </p:spPr>
      </p:pic>
    </p:spTree>
    <p:extLst>
      <p:ext uri="{BB962C8B-B14F-4D97-AF65-F5344CB8AC3E}">
        <p14:creationId xmlns:p14="http://schemas.microsoft.com/office/powerpoint/2010/main" val="2185042525"/>
      </p:ext>
    </p:extLst>
  </p:cSld>
  <p:clrMapOvr>
    <a:masterClrMapping/>
  </p:clrMapOvr>
  <p:transition spd="med" advTm="11469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16" y="960461"/>
            <a:ext cx="8292520" cy="83317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98" y="3398825"/>
            <a:ext cx="4824412" cy="159302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5" y="2774109"/>
            <a:ext cx="5690477" cy="28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9000">
        <p14:reveal/>
      </p:transition>
    </mc:Choice>
    <mc:Fallback xmlns="">
      <p:transition spd="slow" advTm="11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16" y="2712601"/>
            <a:ext cx="9678751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9000">
        <p:split orient="vert"/>
      </p:transition>
    </mc:Choice>
    <mc:Fallback xmlns="">
      <p:transition spd="slow" advTm="119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95" y="882227"/>
            <a:ext cx="6487430" cy="809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5" y="2771587"/>
            <a:ext cx="11688806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04047"/>
      </p:ext>
    </p:extLst>
  </p:cSld>
  <p:clrMapOvr>
    <a:masterClrMapping/>
  </p:clrMapOvr>
  <p:transition spd="slow" advTm="119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8" y="2640902"/>
            <a:ext cx="8044960" cy="3897644"/>
          </a:xfrm>
        </p:spPr>
      </p:pic>
    </p:spTree>
    <p:extLst>
      <p:ext uri="{BB962C8B-B14F-4D97-AF65-F5344CB8AC3E}">
        <p14:creationId xmlns:p14="http://schemas.microsoft.com/office/powerpoint/2010/main" val="24635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9000">
        <p14:switch dir="r"/>
      </p:transition>
    </mc:Choice>
    <mc:Fallback xmlns="">
      <p:transition spd="slow" advTm="11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/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مبادل حراري عكسي السريان، استخدمت فيه الغازات الساخنة لتسخين تيار ماء يمر بمعدل سريان قدره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2.5 kg/sec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من درجة حرارة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35 </a:t>
            </a:r>
            <a:r>
              <a:rPr lang="en-US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إلى درجة حرارة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85 </a:t>
            </a:r>
            <a:r>
              <a:rPr lang="en-US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إذا كانت درجة حرارة الغازات الساخنة عند الدخول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وعند الخروج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93 </a:t>
            </a:r>
            <a:r>
              <a:rPr lang="en-US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وحرارتها النوعية تساوي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1.09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kj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kg.</a:t>
            </a:r>
            <a:r>
              <a:rPr lang="en-US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وكان معدل انتقال الحرارة الكلي يساوي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180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W/m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،احسب مساحة المبادل الحراري مستخدماً: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+mj-lt"/>
              <a:buAutoNum type="alphaLcPeriod"/>
            </a:pP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طريقة متوسط فرق درجات الحرارة اللوغاريتمي.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+mj-lt"/>
              <a:buAutoNum type="alphaLcPeriod"/>
            </a:pPr>
            <a:r>
              <a:rPr lang="ar-EG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طريقة الفعالية وعدد الوحدات المنقولة.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7331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9000">
        <p:fade/>
      </p:transition>
    </mc:Choice>
    <mc:Fallback xmlns="">
      <p:transition spd="med" advTm="11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/>
              <a:t>الحل: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2" y="2603500"/>
            <a:ext cx="6796454" cy="3416300"/>
          </a:xfrm>
        </p:spPr>
      </p:pic>
    </p:spTree>
    <p:extLst>
      <p:ext uri="{BB962C8B-B14F-4D97-AF65-F5344CB8AC3E}">
        <p14:creationId xmlns:p14="http://schemas.microsoft.com/office/powerpoint/2010/main" val="3660844330"/>
      </p:ext>
    </p:extLst>
  </p:cSld>
  <p:clrMapOvr>
    <a:masterClrMapping/>
  </p:clrMapOvr>
  <p:transition spd="slow" advTm="119000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23" y="714773"/>
            <a:ext cx="8824913" cy="28151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1" y="3864817"/>
            <a:ext cx="6887536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9000">
        <p14:prism isInverted="1"/>
      </p:transition>
    </mc:Choice>
    <mc:Fallback xmlns="">
      <p:transition spd="slow" advTm="119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1194</TotalTime>
  <Words>262</Words>
  <Application>Microsoft Office PowerPoint</Application>
  <PresentationFormat>شاشة عريضة</PresentationFormat>
  <Paragraphs>18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Ion Boardroom</vt:lpstr>
      <vt:lpstr>المبادلات الحرارية</vt:lpstr>
      <vt:lpstr>(1)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(2)</vt:lpstr>
      <vt:lpstr>الحل: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(3)</vt:lpstr>
      <vt:lpstr>(4)</vt:lpstr>
      <vt:lpstr>"تحصنت بذي العزة، واعتصمت برب الملكوت، وتوكلت على الحي الذي لا يموت، اللهم اصرف عنا الوباء، بلطفك يا لطيف، إنك على كل شيء قدير".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المبادلات الحرارية</dc:title>
  <dc:creator>endPoint</dc:creator>
  <cp:lastModifiedBy>مستخدم غير معروف</cp:lastModifiedBy>
  <cp:revision>18</cp:revision>
  <dcterms:created xsi:type="dcterms:W3CDTF">2020-03-18T17:41:03Z</dcterms:created>
  <dcterms:modified xsi:type="dcterms:W3CDTF">2020-03-28T17:50:18Z</dcterms:modified>
</cp:coreProperties>
</file>