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13" r:id="rId1"/>
  </p:sldMasterIdLst>
  <p:sldIdLst>
    <p:sldId id="256" r:id="rId2"/>
    <p:sldId id="257" r:id="rId3"/>
    <p:sldId id="258" r:id="rId4"/>
    <p:sldId id="260" r:id="rId5"/>
    <p:sldId id="261" r:id="rId6"/>
    <p:sldId id="262" r:id="rId7"/>
    <p:sldId id="263" r:id="rId8"/>
    <p:sldId id="264" r:id="rId9"/>
    <p:sldId id="266" r:id="rId10"/>
    <p:sldId id="265"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05B9C0C-2799-4DC9-95DA-59FBDEA87B44}" type="datetimeFigureOut">
              <a:rPr lang="ar-EG" smtClean="0"/>
              <a:t>27/07/1441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2F9D9A7-CD26-4DB4-B5DD-2839AB86334A}" type="slidenum">
              <a:rPr lang="ar-EG" smtClean="0"/>
              <a:t>‹#›</a:t>
            </a:fld>
            <a:endParaRPr lang="ar-EG"/>
          </a:p>
        </p:txBody>
      </p:sp>
    </p:spTree>
    <p:extLst>
      <p:ext uri="{BB962C8B-B14F-4D97-AF65-F5344CB8AC3E}">
        <p14:creationId xmlns:p14="http://schemas.microsoft.com/office/powerpoint/2010/main" val="3129897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05B9C0C-2799-4DC9-95DA-59FBDEA87B44}" type="datetimeFigureOut">
              <a:rPr lang="ar-EG" smtClean="0"/>
              <a:t>27/07/1441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2F9D9A7-CD26-4DB4-B5DD-2839AB86334A}" type="slidenum">
              <a:rPr lang="ar-EG" smtClean="0"/>
              <a:t>‹#›</a:t>
            </a:fld>
            <a:endParaRPr lang="ar-EG"/>
          </a:p>
        </p:txBody>
      </p:sp>
    </p:spTree>
    <p:extLst>
      <p:ext uri="{BB962C8B-B14F-4D97-AF65-F5344CB8AC3E}">
        <p14:creationId xmlns:p14="http://schemas.microsoft.com/office/powerpoint/2010/main" val="2192684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05B9C0C-2799-4DC9-95DA-59FBDEA87B44}" type="datetimeFigureOut">
              <a:rPr lang="ar-EG" smtClean="0"/>
              <a:t>27/07/1441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2F9D9A7-CD26-4DB4-B5DD-2839AB86334A}" type="slidenum">
              <a:rPr lang="ar-EG" smtClean="0"/>
              <a:t>‹#›</a:t>
            </a:fld>
            <a:endParaRPr lang="ar-EG"/>
          </a:p>
        </p:txBody>
      </p:sp>
    </p:spTree>
    <p:extLst>
      <p:ext uri="{BB962C8B-B14F-4D97-AF65-F5344CB8AC3E}">
        <p14:creationId xmlns:p14="http://schemas.microsoft.com/office/powerpoint/2010/main" val="2596920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05B9C0C-2799-4DC9-95DA-59FBDEA87B44}" type="datetimeFigureOut">
              <a:rPr lang="ar-EG" smtClean="0"/>
              <a:t>27/07/1441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2F9D9A7-CD26-4DB4-B5DD-2839AB86334A}" type="slidenum">
              <a:rPr lang="ar-EG" smtClean="0"/>
              <a:t>‹#›</a:t>
            </a:fld>
            <a:endParaRPr lang="ar-EG"/>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650153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5B9C0C-2799-4DC9-95DA-59FBDEA87B44}" type="datetimeFigureOut">
              <a:rPr lang="ar-EG" smtClean="0"/>
              <a:t>27/07/1441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2F9D9A7-CD26-4DB4-B5DD-2839AB86334A}" type="slidenum">
              <a:rPr lang="ar-EG" smtClean="0"/>
              <a:t>‹#›</a:t>
            </a:fld>
            <a:endParaRPr lang="ar-EG"/>
          </a:p>
        </p:txBody>
      </p:sp>
    </p:spTree>
    <p:extLst>
      <p:ext uri="{BB962C8B-B14F-4D97-AF65-F5344CB8AC3E}">
        <p14:creationId xmlns:p14="http://schemas.microsoft.com/office/powerpoint/2010/main" val="1494659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05B9C0C-2799-4DC9-95DA-59FBDEA87B44}" type="datetimeFigureOut">
              <a:rPr lang="ar-EG" smtClean="0"/>
              <a:t>27/07/1441</a:t>
            </a:fld>
            <a:endParaRPr lang="ar-EG"/>
          </a:p>
        </p:txBody>
      </p:sp>
      <p:sp>
        <p:nvSpPr>
          <p:cNvPr id="4"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2F9D9A7-CD26-4DB4-B5DD-2839AB86334A}" type="slidenum">
              <a:rPr lang="ar-EG" smtClean="0"/>
              <a:t>‹#›</a:t>
            </a:fld>
            <a:endParaRPr lang="ar-EG"/>
          </a:p>
        </p:txBody>
      </p:sp>
    </p:spTree>
    <p:extLst>
      <p:ext uri="{BB962C8B-B14F-4D97-AF65-F5344CB8AC3E}">
        <p14:creationId xmlns:p14="http://schemas.microsoft.com/office/powerpoint/2010/main" val="2415526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05B9C0C-2799-4DC9-95DA-59FBDEA87B44}" type="datetimeFigureOut">
              <a:rPr lang="ar-EG" smtClean="0"/>
              <a:t>27/07/1441</a:t>
            </a:fld>
            <a:endParaRPr lang="ar-EG"/>
          </a:p>
        </p:txBody>
      </p:sp>
      <p:sp>
        <p:nvSpPr>
          <p:cNvPr id="4"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2F9D9A7-CD26-4DB4-B5DD-2839AB86334A}" type="slidenum">
              <a:rPr lang="ar-EG" smtClean="0"/>
              <a:t>‹#›</a:t>
            </a:fld>
            <a:endParaRPr lang="ar-EG"/>
          </a:p>
        </p:txBody>
      </p:sp>
    </p:spTree>
    <p:extLst>
      <p:ext uri="{BB962C8B-B14F-4D97-AF65-F5344CB8AC3E}">
        <p14:creationId xmlns:p14="http://schemas.microsoft.com/office/powerpoint/2010/main" val="923045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5B9C0C-2799-4DC9-95DA-59FBDEA87B44}" type="datetimeFigureOut">
              <a:rPr lang="ar-EG" smtClean="0"/>
              <a:t>27/07/1441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2F9D9A7-CD26-4DB4-B5DD-2839AB86334A}" type="slidenum">
              <a:rPr lang="ar-EG" smtClean="0"/>
              <a:t>‹#›</a:t>
            </a:fld>
            <a:endParaRPr lang="ar-EG"/>
          </a:p>
        </p:txBody>
      </p:sp>
    </p:spTree>
    <p:extLst>
      <p:ext uri="{BB962C8B-B14F-4D97-AF65-F5344CB8AC3E}">
        <p14:creationId xmlns:p14="http://schemas.microsoft.com/office/powerpoint/2010/main" val="1895350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5B9C0C-2799-4DC9-95DA-59FBDEA87B44}" type="datetimeFigureOut">
              <a:rPr lang="ar-EG" smtClean="0"/>
              <a:t>27/07/1441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2F9D9A7-CD26-4DB4-B5DD-2839AB86334A}" type="slidenum">
              <a:rPr lang="ar-EG" smtClean="0"/>
              <a:t>‹#›</a:t>
            </a:fld>
            <a:endParaRPr lang="ar-EG"/>
          </a:p>
        </p:txBody>
      </p:sp>
    </p:spTree>
    <p:extLst>
      <p:ext uri="{BB962C8B-B14F-4D97-AF65-F5344CB8AC3E}">
        <p14:creationId xmlns:p14="http://schemas.microsoft.com/office/powerpoint/2010/main" val="3324111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05B9C0C-2799-4DC9-95DA-59FBDEA87B44}" type="datetimeFigureOut">
              <a:rPr lang="ar-EG" smtClean="0"/>
              <a:t>27/07/1441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2F9D9A7-CD26-4DB4-B5DD-2839AB86334A}" type="slidenum">
              <a:rPr lang="ar-EG" smtClean="0"/>
              <a:t>‹#›</a:t>
            </a:fld>
            <a:endParaRPr lang="ar-EG"/>
          </a:p>
        </p:txBody>
      </p:sp>
    </p:spTree>
    <p:extLst>
      <p:ext uri="{BB962C8B-B14F-4D97-AF65-F5344CB8AC3E}">
        <p14:creationId xmlns:p14="http://schemas.microsoft.com/office/powerpoint/2010/main" val="2867531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5B9C0C-2799-4DC9-95DA-59FBDEA87B44}" type="datetimeFigureOut">
              <a:rPr lang="ar-EG" smtClean="0"/>
              <a:t>27/07/1441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2F9D9A7-CD26-4DB4-B5DD-2839AB86334A}" type="slidenum">
              <a:rPr lang="ar-EG" smtClean="0"/>
              <a:t>‹#›</a:t>
            </a:fld>
            <a:endParaRPr lang="ar-EG"/>
          </a:p>
        </p:txBody>
      </p:sp>
    </p:spTree>
    <p:extLst>
      <p:ext uri="{BB962C8B-B14F-4D97-AF65-F5344CB8AC3E}">
        <p14:creationId xmlns:p14="http://schemas.microsoft.com/office/powerpoint/2010/main" val="2538680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5B9C0C-2799-4DC9-95DA-59FBDEA87B44}" type="datetimeFigureOut">
              <a:rPr lang="ar-EG" smtClean="0"/>
              <a:t>27/07/1441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2F9D9A7-CD26-4DB4-B5DD-2839AB86334A}" type="slidenum">
              <a:rPr lang="ar-EG" smtClean="0"/>
              <a:t>‹#›</a:t>
            </a:fld>
            <a:endParaRPr lang="ar-EG"/>
          </a:p>
        </p:txBody>
      </p:sp>
    </p:spTree>
    <p:extLst>
      <p:ext uri="{BB962C8B-B14F-4D97-AF65-F5344CB8AC3E}">
        <p14:creationId xmlns:p14="http://schemas.microsoft.com/office/powerpoint/2010/main" val="2780894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5B9C0C-2799-4DC9-95DA-59FBDEA87B44}" type="datetimeFigureOut">
              <a:rPr lang="ar-EG" smtClean="0"/>
              <a:t>27/07/1441</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42F9D9A7-CD26-4DB4-B5DD-2839AB86334A}" type="slidenum">
              <a:rPr lang="ar-EG" smtClean="0"/>
              <a:t>‹#›</a:t>
            </a:fld>
            <a:endParaRPr lang="ar-EG"/>
          </a:p>
        </p:txBody>
      </p:sp>
    </p:spTree>
    <p:extLst>
      <p:ext uri="{BB962C8B-B14F-4D97-AF65-F5344CB8AC3E}">
        <p14:creationId xmlns:p14="http://schemas.microsoft.com/office/powerpoint/2010/main" val="722013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05B9C0C-2799-4DC9-95DA-59FBDEA87B44}" type="datetimeFigureOut">
              <a:rPr lang="ar-EG" smtClean="0"/>
              <a:t>27/07/1441</a:t>
            </a:fld>
            <a:endParaRPr lang="ar-EG"/>
          </a:p>
        </p:txBody>
      </p:sp>
      <p:sp>
        <p:nvSpPr>
          <p:cNvPr id="5" name="Footer Placeholder 3"/>
          <p:cNvSpPr>
            <a:spLocks noGrp="1"/>
          </p:cNvSpPr>
          <p:nvPr>
            <p:ph type="ftr" sz="quarter" idx="11"/>
          </p:nvPr>
        </p:nvSpPr>
        <p:spPr/>
        <p:txBody>
          <a:bodyPr/>
          <a:lstStyle/>
          <a:p>
            <a:endParaRPr lang="ar-EG"/>
          </a:p>
        </p:txBody>
      </p:sp>
      <p:sp>
        <p:nvSpPr>
          <p:cNvPr id="6" name="Slide Number Placeholder 4"/>
          <p:cNvSpPr>
            <a:spLocks noGrp="1"/>
          </p:cNvSpPr>
          <p:nvPr>
            <p:ph type="sldNum" sz="quarter" idx="12"/>
          </p:nvPr>
        </p:nvSpPr>
        <p:spPr/>
        <p:txBody>
          <a:bodyPr/>
          <a:lstStyle/>
          <a:p>
            <a:fld id="{42F9D9A7-CD26-4DB4-B5DD-2839AB86334A}" type="slidenum">
              <a:rPr lang="ar-EG" smtClean="0"/>
              <a:t>‹#›</a:t>
            </a:fld>
            <a:endParaRPr lang="ar-EG"/>
          </a:p>
        </p:txBody>
      </p:sp>
    </p:spTree>
    <p:extLst>
      <p:ext uri="{BB962C8B-B14F-4D97-AF65-F5344CB8AC3E}">
        <p14:creationId xmlns:p14="http://schemas.microsoft.com/office/powerpoint/2010/main" val="2641277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05B9C0C-2799-4DC9-95DA-59FBDEA87B44}" type="datetimeFigureOut">
              <a:rPr lang="ar-EG" smtClean="0"/>
              <a:t>27/07/1441</a:t>
            </a:fld>
            <a:endParaRPr lang="ar-EG"/>
          </a:p>
        </p:txBody>
      </p:sp>
      <p:sp>
        <p:nvSpPr>
          <p:cNvPr id="5" name="Footer Placeholder 2"/>
          <p:cNvSpPr>
            <a:spLocks noGrp="1"/>
          </p:cNvSpPr>
          <p:nvPr>
            <p:ph type="ftr" sz="quarter" idx="11"/>
          </p:nvPr>
        </p:nvSpPr>
        <p:spPr/>
        <p:txBody>
          <a:bodyPr/>
          <a:lstStyle/>
          <a:p>
            <a:endParaRPr lang="ar-EG"/>
          </a:p>
        </p:txBody>
      </p:sp>
      <p:sp>
        <p:nvSpPr>
          <p:cNvPr id="6" name="Slide Number Placeholder 3"/>
          <p:cNvSpPr>
            <a:spLocks noGrp="1"/>
          </p:cNvSpPr>
          <p:nvPr>
            <p:ph type="sldNum" sz="quarter" idx="12"/>
          </p:nvPr>
        </p:nvSpPr>
        <p:spPr/>
        <p:txBody>
          <a:bodyPr/>
          <a:lstStyle/>
          <a:p>
            <a:fld id="{42F9D9A7-CD26-4DB4-B5DD-2839AB86334A}" type="slidenum">
              <a:rPr lang="ar-EG" smtClean="0"/>
              <a:t>‹#›</a:t>
            </a:fld>
            <a:endParaRPr lang="ar-EG"/>
          </a:p>
        </p:txBody>
      </p:sp>
    </p:spTree>
    <p:extLst>
      <p:ext uri="{BB962C8B-B14F-4D97-AF65-F5344CB8AC3E}">
        <p14:creationId xmlns:p14="http://schemas.microsoft.com/office/powerpoint/2010/main" val="3626295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005B9C0C-2799-4DC9-95DA-59FBDEA87B44}" type="datetimeFigureOut">
              <a:rPr lang="ar-EG" smtClean="0"/>
              <a:t>27/07/1441</a:t>
            </a:fld>
            <a:endParaRPr lang="ar-EG"/>
          </a:p>
        </p:txBody>
      </p:sp>
      <p:sp>
        <p:nvSpPr>
          <p:cNvPr id="5" name="Footer Placeholder 5"/>
          <p:cNvSpPr>
            <a:spLocks noGrp="1"/>
          </p:cNvSpPr>
          <p:nvPr>
            <p:ph type="ftr" sz="quarter" idx="11"/>
          </p:nvPr>
        </p:nvSpPr>
        <p:spPr/>
        <p:txBody>
          <a:bodyPr/>
          <a:lstStyle/>
          <a:p>
            <a:endParaRPr lang="ar-EG"/>
          </a:p>
        </p:txBody>
      </p:sp>
      <p:sp>
        <p:nvSpPr>
          <p:cNvPr id="6" name="Slide Number Placeholder 6"/>
          <p:cNvSpPr>
            <a:spLocks noGrp="1"/>
          </p:cNvSpPr>
          <p:nvPr>
            <p:ph type="sldNum" sz="quarter" idx="12"/>
          </p:nvPr>
        </p:nvSpPr>
        <p:spPr/>
        <p:txBody>
          <a:bodyPr/>
          <a:lstStyle/>
          <a:p>
            <a:fld id="{42F9D9A7-CD26-4DB4-B5DD-2839AB86334A}" type="slidenum">
              <a:rPr lang="ar-EG" smtClean="0"/>
              <a:t>‹#›</a:t>
            </a:fld>
            <a:endParaRPr lang="ar-EG"/>
          </a:p>
        </p:txBody>
      </p:sp>
    </p:spTree>
    <p:extLst>
      <p:ext uri="{BB962C8B-B14F-4D97-AF65-F5344CB8AC3E}">
        <p14:creationId xmlns:p14="http://schemas.microsoft.com/office/powerpoint/2010/main" val="3399087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05B9C0C-2799-4DC9-95DA-59FBDEA87B44}" type="datetimeFigureOut">
              <a:rPr lang="ar-EG" smtClean="0"/>
              <a:t>27/07/1441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2F9D9A7-CD26-4DB4-B5DD-2839AB86334A}" type="slidenum">
              <a:rPr lang="ar-EG" smtClean="0"/>
              <a:t>‹#›</a:t>
            </a:fld>
            <a:endParaRPr lang="ar-EG"/>
          </a:p>
        </p:txBody>
      </p:sp>
    </p:spTree>
    <p:extLst>
      <p:ext uri="{BB962C8B-B14F-4D97-AF65-F5344CB8AC3E}">
        <p14:creationId xmlns:p14="http://schemas.microsoft.com/office/powerpoint/2010/main" val="2549647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21" Type="http://schemas.openxmlformats.org/officeDocument/2006/relationships/image" Target="../media/image4.png"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3.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image" Target="../media/image5.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05B9C0C-2799-4DC9-95DA-59FBDEA87B44}" type="datetimeFigureOut">
              <a:rPr lang="ar-EG" smtClean="0"/>
              <a:t>27/07/1441</a:t>
            </a:fld>
            <a:endParaRPr lang="ar-EG"/>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ar-EG"/>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2F9D9A7-CD26-4DB4-B5DD-2839AB86334A}" type="slidenum">
              <a:rPr lang="ar-EG" smtClean="0"/>
              <a:t>‹#›</a:t>
            </a:fld>
            <a:endParaRPr lang="ar-EG"/>
          </a:p>
        </p:txBody>
      </p:sp>
    </p:spTree>
    <p:extLst>
      <p:ext uri="{BB962C8B-B14F-4D97-AF65-F5344CB8AC3E}">
        <p14:creationId xmlns:p14="http://schemas.microsoft.com/office/powerpoint/2010/main" val="2482731475"/>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9.PNG" /><Relationship Id="rId1" Type="http://schemas.openxmlformats.org/officeDocument/2006/relationships/slideLayout" Target="../slideLayouts/slideLayout5.xml" /></Relationships>
</file>

<file path=ppt/slides/_rels/slide11.xml.rels><?xml version="1.0" encoding="UTF-8" standalone="yes"?>
<Relationships xmlns="http://schemas.openxmlformats.org/package/2006/relationships"><Relationship Id="rId3" Type="http://schemas.openxmlformats.org/officeDocument/2006/relationships/image" Target="../media/image12.jpg" /><Relationship Id="rId2" Type="http://schemas.openxmlformats.org/officeDocument/2006/relationships/image" Target="../media/image11.jpg" /><Relationship Id="rId1" Type="http://schemas.openxmlformats.org/officeDocument/2006/relationships/slideLayout" Target="../slideLayouts/slideLayout5.xml" /><Relationship Id="rId5" Type="http://schemas.openxmlformats.org/officeDocument/2006/relationships/image" Target="../media/image14.jpg" /><Relationship Id="rId4" Type="http://schemas.openxmlformats.org/officeDocument/2006/relationships/image" Target="../media/image13.jpg"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9.xml" /></Relationships>
</file>

<file path=ppt/slides/_rels/slide14.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8.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5.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9.xml" /></Relationships>
</file>

<file path=ppt/slides/_rels/slide6.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8.xml" /></Relationships>
</file>

<file path=ppt/slides/_rels/slide7.xml.rels><?xml version="1.0" encoding="UTF-8" standalone="yes"?>
<Relationships xmlns="http://schemas.openxmlformats.org/package/2006/relationships"><Relationship Id="rId2" Type="http://schemas.openxmlformats.org/officeDocument/2006/relationships/image" Target="../media/image8.jpg" /><Relationship Id="rId1" Type="http://schemas.openxmlformats.org/officeDocument/2006/relationships/slideLayout" Target="../slideLayouts/slideLayout9.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9259" y="1696915"/>
            <a:ext cx="8915399" cy="2262781"/>
          </a:xfrm>
        </p:spPr>
        <p:txBody>
          <a:bodyPr/>
          <a:lstStyle/>
          <a:p>
            <a:pPr algn="ctr">
              <a:spcBef>
                <a:spcPts val="1000"/>
              </a:spcBef>
              <a:buClr>
                <a:schemeClr val="bg2">
                  <a:lumMod val="40000"/>
                  <a:lumOff val="60000"/>
                </a:schemeClr>
              </a:buClr>
              <a:buSzPct val="80000"/>
            </a:pPr>
            <a:r>
              <a:rPr lang="ar-EG" sz="16600" b="1" cap="all" dirty="0">
                <a:solidFill>
                  <a:schemeClr val="bg2">
                    <a:lumMod val="40000"/>
                    <a:lumOff val="60000"/>
                  </a:schemeClr>
                </a:solidFill>
                <a:latin typeface="Cooper Black" panose="0208090404030B020404" pitchFamily="18" charset="0"/>
              </a:rPr>
              <a:t>أعمال ورش</a:t>
            </a:r>
          </a:p>
        </p:txBody>
      </p:sp>
      <p:sp>
        <p:nvSpPr>
          <p:cNvPr id="3" name="Subtitle 2"/>
          <p:cNvSpPr>
            <a:spLocks noGrp="1"/>
          </p:cNvSpPr>
          <p:nvPr>
            <p:ph type="subTitle" idx="1"/>
          </p:nvPr>
        </p:nvSpPr>
        <p:spPr>
          <a:xfrm>
            <a:off x="1946262" y="4249842"/>
            <a:ext cx="8825658" cy="861420"/>
          </a:xfrm>
        </p:spPr>
        <p:txBody>
          <a:bodyPr>
            <a:normAutofit/>
          </a:bodyPr>
          <a:lstStyle/>
          <a:p>
            <a:pPr algn="ctr"/>
            <a:r>
              <a:rPr lang="ar-EG" sz="3600" b="1" dirty="0"/>
              <a:t>التبريد والتكييف </a:t>
            </a:r>
          </a:p>
        </p:txBody>
      </p:sp>
    </p:spTree>
    <p:extLst>
      <p:ext uri="{BB962C8B-B14F-4D97-AF65-F5344CB8AC3E}">
        <p14:creationId xmlns:p14="http://schemas.microsoft.com/office/powerpoint/2010/main" val="284070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lgn="r"/>
            <a:r>
              <a:rPr lang="ar-EG" b="1" dirty="0"/>
              <a:t>2- عدادات الضغط (مانفولد)</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03313" y="2632445"/>
            <a:ext cx="4395787" cy="3506048"/>
          </a:xfrm>
        </p:spPr>
      </p:pic>
      <p:sp>
        <p:nvSpPr>
          <p:cNvPr id="5" name="Text Placeholder 4"/>
          <p:cNvSpPr>
            <a:spLocks noGrp="1"/>
          </p:cNvSpPr>
          <p:nvPr>
            <p:ph type="body" sz="quarter" idx="3"/>
          </p:nvPr>
        </p:nvSpPr>
        <p:spPr/>
        <p:txBody>
          <a:bodyPr/>
          <a:lstStyle/>
          <a:p>
            <a:r>
              <a:rPr lang="ar-EG" b="1" dirty="0"/>
              <a:t>1- مضخة التفريغ</a:t>
            </a:r>
          </a:p>
        </p:txBody>
      </p:sp>
      <p:pic>
        <p:nvPicPr>
          <p:cNvPr id="7" name="Content Placeholder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654675" y="2857132"/>
            <a:ext cx="4395788" cy="3056673"/>
          </a:xfrm>
        </p:spPr>
      </p:pic>
    </p:spTree>
    <p:extLst>
      <p:ext uri="{BB962C8B-B14F-4D97-AF65-F5344CB8AC3E}">
        <p14:creationId xmlns:p14="http://schemas.microsoft.com/office/powerpoint/2010/main" val="17458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3313" y="1283677"/>
            <a:ext cx="4396338" cy="1197585"/>
          </a:xfrm>
        </p:spPr>
        <p:txBody>
          <a:bodyPr>
            <a:normAutofit fontScale="92500" lnSpcReduction="20000"/>
          </a:bodyPr>
          <a:lstStyle/>
          <a:p>
            <a:pPr algn="r"/>
            <a:r>
              <a:rPr lang="ar-EG" b="1" dirty="0"/>
              <a:t>4- جهاز قياس التيار المسحوب</a:t>
            </a:r>
          </a:p>
          <a:p>
            <a:pPr algn="r"/>
            <a:r>
              <a:rPr lang="ar-EG" b="1" dirty="0"/>
              <a:t>6- اسطوانة وسيط التبريد( الفريون) </a:t>
            </a:r>
          </a:p>
          <a:p>
            <a:pPr algn="r"/>
            <a:r>
              <a:rPr lang="ar-EG" b="1" dirty="0"/>
              <a:t> 8- طقم فلير كامل</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9266" y="2906528"/>
            <a:ext cx="2133600" cy="2143125"/>
          </a:xfrm>
        </p:spPr>
      </p:pic>
      <p:sp>
        <p:nvSpPr>
          <p:cNvPr id="5" name="Text Placeholder 4"/>
          <p:cNvSpPr>
            <a:spLocks noGrp="1"/>
          </p:cNvSpPr>
          <p:nvPr>
            <p:ph type="body" sz="quarter" idx="3"/>
          </p:nvPr>
        </p:nvSpPr>
        <p:spPr>
          <a:xfrm>
            <a:off x="5654495" y="1397977"/>
            <a:ext cx="4396339" cy="1083285"/>
          </a:xfrm>
        </p:spPr>
        <p:txBody>
          <a:bodyPr>
            <a:normAutofit fontScale="85000" lnSpcReduction="20000"/>
          </a:bodyPr>
          <a:lstStyle/>
          <a:p>
            <a:pPr algn="r"/>
            <a:r>
              <a:rPr lang="ar-EG" b="1" dirty="0"/>
              <a:t>3-طقم لحام اكسي استيلين</a:t>
            </a:r>
            <a:endParaRPr lang="en-US" b="1" dirty="0"/>
          </a:p>
          <a:p>
            <a:pPr algn="r"/>
            <a:r>
              <a:rPr lang="ar-EG" b="1" dirty="0"/>
              <a:t>5- اسلاك لحام الفضه</a:t>
            </a:r>
          </a:p>
          <a:p>
            <a:pPr algn="r"/>
            <a:r>
              <a:rPr lang="ar-EG" b="1" dirty="0"/>
              <a:t>7- خرطيم الشحن + وصلة الشحن</a:t>
            </a:r>
            <a:endParaRPr lang="en-US" b="1" dirty="0"/>
          </a:p>
        </p:txBody>
      </p:sp>
      <p:pic>
        <p:nvPicPr>
          <p:cNvPr id="7" name="Content Placeholder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8307229" y="2760052"/>
            <a:ext cx="3761739" cy="2756694"/>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9445" y="3058928"/>
            <a:ext cx="2305050" cy="199072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0092" y="3006540"/>
            <a:ext cx="2095500" cy="2095500"/>
          </a:xfrm>
          <a:prstGeom prst="rect">
            <a:avLst/>
          </a:prstGeom>
        </p:spPr>
      </p:pic>
    </p:spTree>
    <p:extLst>
      <p:ext uri="{BB962C8B-B14F-4D97-AF65-F5344CB8AC3E}">
        <p14:creationId xmlns:p14="http://schemas.microsoft.com/office/powerpoint/2010/main" val="104837511"/>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EG" b="1" dirty="0"/>
              <a:t>الطرق المستخدمه في عملية الشحن:</a:t>
            </a:r>
          </a:p>
        </p:txBody>
      </p:sp>
      <p:sp>
        <p:nvSpPr>
          <p:cNvPr id="3" name="Content Placeholder 2"/>
          <p:cNvSpPr>
            <a:spLocks noGrp="1"/>
          </p:cNvSpPr>
          <p:nvPr>
            <p:ph idx="1"/>
          </p:nvPr>
        </p:nvSpPr>
        <p:spPr/>
        <p:txBody>
          <a:bodyPr/>
          <a:lstStyle/>
          <a:p>
            <a:pPr marL="0" indent="0" algn="r">
              <a:buNone/>
            </a:pPr>
            <a:r>
              <a:rPr lang="ar-EG" b="1" dirty="0"/>
              <a:t>1- الشحن عن طريق معرفة مقدار الشحنه( الوزن)</a:t>
            </a:r>
          </a:p>
          <a:p>
            <a:pPr marL="0" indent="0" algn="r">
              <a:buNone/>
            </a:pPr>
            <a:r>
              <a:rPr lang="ar-EG" b="1" dirty="0"/>
              <a:t>2- الشحن عن طريق معرفة التيار المسحوب(الأمبير)</a:t>
            </a:r>
          </a:p>
          <a:p>
            <a:pPr marL="0" indent="0" algn="r">
              <a:buNone/>
            </a:pPr>
            <a:r>
              <a:rPr lang="ar-EG" b="1" dirty="0"/>
              <a:t>3- الشحن عن طريق زجاجة البيان</a:t>
            </a:r>
          </a:p>
          <a:p>
            <a:pPr marL="0" indent="0" algn="r">
              <a:buNone/>
            </a:pPr>
            <a:r>
              <a:rPr lang="ar-EG" b="1" dirty="0"/>
              <a:t>4- الشحن عن طريق معرفة الضغوط</a:t>
            </a:r>
          </a:p>
        </p:txBody>
      </p:sp>
    </p:spTree>
    <p:extLst>
      <p:ext uri="{BB962C8B-B14F-4D97-AF65-F5344CB8AC3E}">
        <p14:creationId xmlns:p14="http://schemas.microsoft.com/office/powerpoint/2010/main" val="35559576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256" y="887038"/>
            <a:ext cx="5092906" cy="1574808"/>
          </a:xfrm>
        </p:spPr>
        <p:txBody>
          <a:bodyPr/>
          <a:lstStyle/>
          <a:p>
            <a:pPr algn="ctr"/>
            <a:r>
              <a:rPr lang="ar-EG" b="1" dirty="0"/>
              <a:t>عملية التفريغ</a:t>
            </a:r>
          </a:p>
        </p:txBody>
      </p:sp>
      <p:pic>
        <p:nvPicPr>
          <p:cNvPr id="10" name="Picture Placeholder 9"/>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487" t="1731" r="11335" b="-1731"/>
          <a:stretch/>
        </p:blipFill>
        <p:spPr>
          <a:xfrm>
            <a:off x="5943599" y="1213339"/>
            <a:ext cx="5978769" cy="4572000"/>
          </a:xfrm>
        </p:spPr>
      </p:pic>
      <p:sp>
        <p:nvSpPr>
          <p:cNvPr id="4" name="Text Placeholder 3"/>
          <p:cNvSpPr>
            <a:spLocks noGrp="1"/>
          </p:cNvSpPr>
          <p:nvPr>
            <p:ph type="body" sz="half" idx="2"/>
          </p:nvPr>
        </p:nvSpPr>
        <p:spPr>
          <a:xfrm>
            <a:off x="-48524" y="2655277"/>
            <a:ext cx="5411342" cy="2593731"/>
          </a:xfrm>
        </p:spPr>
        <p:txBody>
          <a:bodyPr>
            <a:normAutofit/>
          </a:bodyPr>
          <a:lstStyle/>
          <a:p>
            <a:pPr algn="r"/>
            <a:r>
              <a:rPr lang="ar-EG" b="1" dirty="0"/>
              <a:t>ان عملية التفريغ ضرورية جدا وذلك من اجل التخلص من الرطوبه (بخارالماء) الداخله إلي مواسير الدائرة الميكانيكة وكذلك التخلص من اية شوائب قد تدخل إلي الدائره نتيجة عمل الصيانه للدائره. ويبين الشكل طريقة توصيل مضخة التفريغ حيث يتم توصيل خرطوم الضغط المنخفض ببلف الخدمه اما الخرطوم الموجود في منتصف المانيفولد فيتم توصيله  إلي وصلة البلف ¼ بوصه الموجوده علي المضخه  وبعد ذلك يتم تشغيل المضخه ويتم التأكد من فتح محبس المانيفولد الموصل لعداد الضغط المنخفض ويتم مراقبة العداد اثناء عملية التفريغ ويتم ذلك حتي نصل إلي تفريغ مقداره (29 بوصه زئبقيه) وذلك علي عداد السحب وتتم القراءه علي العداد تجت الصفر. </a:t>
            </a:r>
          </a:p>
        </p:txBody>
      </p:sp>
    </p:spTree>
    <p:extLst>
      <p:ext uri="{BB962C8B-B14F-4D97-AF65-F5344CB8AC3E}">
        <p14:creationId xmlns:p14="http://schemas.microsoft.com/office/powerpoint/2010/main" val="1240018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EG" sz="4400" b="1" dirty="0"/>
              <a:t>عملية التفريغ</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0172" y="2435779"/>
            <a:ext cx="7573432" cy="3429479"/>
          </a:xfrm>
        </p:spPr>
      </p:pic>
    </p:spTree>
    <p:extLst>
      <p:ext uri="{BB962C8B-B14F-4D97-AF65-F5344CB8AC3E}">
        <p14:creationId xmlns:p14="http://schemas.microsoft.com/office/powerpoint/2010/main" val="393217179"/>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484" y="753208"/>
            <a:ext cx="3401064" cy="1447800"/>
          </a:xfrm>
        </p:spPr>
        <p:txBody>
          <a:bodyPr/>
          <a:lstStyle/>
          <a:p>
            <a:pPr algn="ctr"/>
            <a:r>
              <a:rPr lang="ar-EG" sz="3600" b="1" dirty="0"/>
              <a:t>عملية الشحن</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89271" y="1734751"/>
            <a:ext cx="5195888" cy="4455297"/>
          </a:xfrm>
        </p:spPr>
      </p:pic>
      <p:sp>
        <p:nvSpPr>
          <p:cNvPr id="4" name="Text Placeholder 3"/>
          <p:cNvSpPr>
            <a:spLocks noGrp="1"/>
          </p:cNvSpPr>
          <p:nvPr>
            <p:ph type="body" sz="half" idx="2"/>
          </p:nvPr>
        </p:nvSpPr>
        <p:spPr>
          <a:xfrm>
            <a:off x="237392" y="2470638"/>
            <a:ext cx="4668716" cy="3824654"/>
          </a:xfrm>
        </p:spPr>
        <p:txBody>
          <a:bodyPr/>
          <a:lstStyle/>
          <a:p>
            <a:pPr algn="r"/>
            <a:r>
              <a:rPr lang="ar-EG" b="1" dirty="0"/>
              <a:t>بعد إتمام عملية التفريغ يتم غلق محبسي الضغط العالي والمنخفض بأحكام ويتم إيقاف مضخة التفريغ وبعد ذلك يتم فك وصلة الخرطوم المربوطه علي المضخه ولاحظ أنه بعد فك الخرطوم أصبح معرضا للهواء الجوي ويتم توصيل الخرطوم إالي اسطوانه الفريون كما بالشكل ثم يتم فتح أسطوانة الفريون وتوضع في وضعها المعتدل أي لايتم قلبها وعند وصلها بالخرطوم المتصله بالمانيفولد يتم فك رباطة قليلا حتي يتم إاخراج كمية غاز الفريون والغرض من ذلك هو عمل إحلال للفريون بدلا من الهواء المتواجد داخل الخرطوم وتسمي هذه العمليه عملية البيرنج وثم يتم فتح محبس الضغط المنخفض حتي يتم دخول الغاز ويلاحظ ارتفاع قراءة عداد الضغط حتي يتم ثباته عند قراءة معينه ثم بعد ذلك يلاحظ الاتي:</a:t>
            </a:r>
          </a:p>
        </p:txBody>
      </p:sp>
    </p:spTree>
    <p:extLst>
      <p:ext uri="{BB962C8B-B14F-4D97-AF65-F5344CB8AC3E}">
        <p14:creationId xmlns:p14="http://schemas.microsoft.com/office/powerpoint/2010/main" val="1981213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1235" y="1103349"/>
            <a:ext cx="8946541" cy="4195481"/>
          </a:xfrm>
        </p:spPr>
        <p:txBody>
          <a:bodyPr/>
          <a:lstStyle/>
          <a:p>
            <a:pPr marL="0" indent="0" algn="r">
              <a:buNone/>
            </a:pPr>
            <a:r>
              <a:rPr lang="ar-EG" b="1" dirty="0"/>
              <a:t>1- في الأجهزه الموجود بها الكابلري(المسوره الشعريه) في لحظه تشغيل الجهاز فإن الضغط العالي يبدأ في الارتفاع والضغط المنخفض يبدأ في الأنخفاض.</a:t>
            </a:r>
          </a:p>
          <a:p>
            <a:pPr marL="0" indent="0" algn="r">
              <a:buNone/>
            </a:pPr>
            <a:r>
              <a:rPr lang="ar-EG" b="1" dirty="0"/>
              <a:t>2- في الأجهزه الموجود بها الكابلري(المسوره الشعريه) يتم استكمال شحن الجهاز وذلك بفتح محبس الضغط المنخفض وإدخال كميه من الغاز ثم إغلاق المحبس بعد فتره وقراءة الضغط ويتم ذلك عدة مرات حتي نصل إلي ضغط السحب المطلوب .</a:t>
            </a:r>
          </a:p>
        </p:txBody>
      </p:sp>
    </p:spTree>
    <p:extLst>
      <p:ext uri="{BB962C8B-B14F-4D97-AF65-F5344CB8AC3E}">
        <p14:creationId xmlns:p14="http://schemas.microsoft.com/office/powerpoint/2010/main" val="2861539345"/>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5101" y="656493"/>
            <a:ext cx="8825658" cy="3329581"/>
          </a:xfrm>
        </p:spPr>
        <p:txBody>
          <a:bodyPr/>
          <a:lstStyle/>
          <a:p>
            <a:pPr algn="r"/>
            <a:r>
              <a:rPr lang="ar-EG" sz="3200" b="1" dirty="0"/>
              <a:t>"تحصنت بذي العزة، واعتصمت برب الملكوت، وتوكلت على الحي الذي لا يموت، اللهم اصرف عنا الوباء، بلطفك يا لطيف، إنك على كل شيء قدير".</a:t>
            </a:r>
          </a:p>
        </p:txBody>
      </p:sp>
      <p:sp>
        <p:nvSpPr>
          <p:cNvPr id="3" name="Subtitle 2"/>
          <p:cNvSpPr>
            <a:spLocks noGrp="1"/>
          </p:cNvSpPr>
          <p:nvPr>
            <p:ph type="subTitle" idx="1"/>
          </p:nvPr>
        </p:nvSpPr>
        <p:spPr>
          <a:xfrm>
            <a:off x="1154955" y="4343400"/>
            <a:ext cx="8825658" cy="1295400"/>
          </a:xfrm>
        </p:spPr>
        <p:txBody>
          <a:bodyPr>
            <a:normAutofit lnSpcReduction="10000"/>
          </a:bodyPr>
          <a:lstStyle/>
          <a:p>
            <a:pPr algn="r"/>
            <a:r>
              <a:rPr lang="ar-EG" sz="2400" b="1" dirty="0"/>
              <a:t>أ.د </a:t>
            </a:r>
            <a:r>
              <a:rPr lang="en-US" sz="2400" b="1" dirty="0"/>
              <a:t>/</a:t>
            </a:r>
            <a:r>
              <a:rPr lang="ar-EG" sz="2400" b="1" dirty="0"/>
              <a:t> محمود سالم أحمد</a:t>
            </a:r>
          </a:p>
          <a:p>
            <a:pPr algn="r"/>
            <a:r>
              <a:rPr lang="ar-EG" sz="2400" b="1" dirty="0"/>
              <a:t>م </a:t>
            </a:r>
            <a:r>
              <a:rPr lang="en-US" sz="2400" b="1" dirty="0"/>
              <a:t>/</a:t>
            </a:r>
            <a:r>
              <a:rPr lang="ar-EG" sz="2400" b="1" dirty="0"/>
              <a:t> سامي سمير   </a:t>
            </a:r>
          </a:p>
          <a:p>
            <a:pPr algn="r"/>
            <a:r>
              <a:rPr lang="ar-EG" b="1" dirty="0"/>
              <a:t>                              مع أطيب التمنيات بالنجاح والتوفيق</a:t>
            </a:r>
          </a:p>
        </p:txBody>
      </p:sp>
    </p:spTree>
    <p:extLst>
      <p:ext uri="{BB962C8B-B14F-4D97-AF65-F5344CB8AC3E}">
        <p14:creationId xmlns:p14="http://schemas.microsoft.com/office/powerpoint/2010/main" val="861166713"/>
      </p:ext>
    </p:extLst>
  </p:cSld>
  <p:clrMapOvr>
    <a:masterClrMapping/>
  </p:clrMapOvr>
  <mc:AlternateContent xmlns:mc="http://schemas.openxmlformats.org/markup-compatibility/2006" xmlns:p14="http://schemas.microsoft.com/office/powerpoint/2010/main">
    <mc:Choice Requires="p14">
      <p:transition spd="slow" p14:dur="4000">
        <p14:reveal thruBlk="1"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EG" b="1" dirty="0"/>
              <a:t>مفهوم التكييف :</a:t>
            </a:r>
          </a:p>
        </p:txBody>
      </p:sp>
      <p:sp>
        <p:nvSpPr>
          <p:cNvPr id="3" name="Content Placeholder 2"/>
          <p:cNvSpPr>
            <a:spLocks noGrp="1"/>
          </p:cNvSpPr>
          <p:nvPr>
            <p:ph idx="1"/>
          </p:nvPr>
        </p:nvSpPr>
        <p:spPr/>
        <p:txBody>
          <a:bodyPr/>
          <a:lstStyle/>
          <a:p>
            <a:pPr algn="r" rtl="1">
              <a:lnSpc>
                <a:spcPct val="107000"/>
              </a:lnSpc>
              <a:spcAft>
                <a:spcPts val="800"/>
              </a:spcAft>
            </a:pPr>
            <a:r>
              <a:rPr lang="ar-SA" b="1" dirty="0">
                <a:latin typeface="Calibri" panose="020F0502020204030204" pitchFamily="34" charset="0"/>
                <a:ea typeface="Calibri" panose="020F0502020204030204" pitchFamily="34" charset="0"/>
              </a:rPr>
              <a:t>التكييف بالمعنى الشامل هو معالجة الهواء في المبنى أو المكان المراد تكييفه لجعله أكثر ملائمة لراحة اﻹنسان وصحته أو لتوفير الجو المناسب لعمل بعض الآلات أو العمليات الصناعية وتعنى بالوصول للشروط المثلى بدرجة الحرارة والرطوبة وحركة الهواء وطريقة توزيع الهواء والتقليل من الغبار والروائح أوالغازات الضارة والميكروبات .</a:t>
            </a:r>
            <a:endParaRPr lang="en-US" b="1"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b="1" dirty="0">
                <a:latin typeface="Calibri" panose="020F0502020204030204" pitchFamily="34" charset="0"/>
                <a:ea typeface="Calibri" panose="020F0502020204030204" pitchFamily="34" charset="0"/>
              </a:rPr>
              <a:t>وتتم هذه العملية بإضافة أو سحب الحرارة والرطوبة والهواء الفاسد من المكان المراد تكييفه للوصول إلى حرارة ثابتة تؤمن الراحة للأشخاص صيفا وشتاء.</a:t>
            </a:r>
            <a:endParaRPr lang="en-US" b="1" dirty="0">
              <a:latin typeface="Calibri" panose="020F0502020204030204" pitchFamily="34" charset="0"/>
              <a:ea typeface="Calibri" panose="020F0502020204030204" pitchFamily="34" charset="0"/>
              <a:cs typeface="Arial" panose="020B0604020202020204" pitchFamily="34" charset="0"/>
            </a:endParaRPr>
          </a:p>
          <a:p>
            <a:pPr algn="r"/>
            <a:endParaRPr lang="ar-EG" dirty="0"/>
          </a:p>
        </p:txBody>
      </p:sp>
    </p:spTree>
    <p:extLst>
      <p:ext uri="{BB962C8B-B14F-4D97-AF65-F5344CB8AC3E}">
        <p14:creationId xmlns:p14="http://schemas.microsoft.com/office/powerpoint/2010/main" val="3146431586"/>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EG" b="1" dirty="0"/>
              <a:t>مبدأ عمل المكيّفات </a:t>
            </a:r>
          </a:p>
        </p:txBody>
      </p:sp>
      <p:sp>
        <p:nvSpPr>
          <p:cNvPr id="3" name="Content Placeholder 2"/>
          <p:cNvSpPr>
            <a:spLocks noGrp="1"/>
          </p:cNvSpPr>
          <p:nvPr>
            <p:ph idx="1"/>
          </p:nvPr>
        </p:nvSpPr>
        <p:spPr/>
        <p:txBody>
          <a:bodyPr/>
          <a:lstStyle/>
          <a:p>
            <a:pPr>
              <a:lnSpc>
                <a:spcPct val="107000"/>
              </a:lnSpc>
              <a:spcAft>
                <a:spcPts val="800"/>
              </a:spcAft>
            </a:pPr>
            <a:r>
              <a:rPr lang="ar-SA" b="1" dirty="0">
                <a:latin typeface="Calibri" panose="020F0502020204030204" pitchFamily="34" charset="0"/>
                <a:ea typeface="Calibri" panose="020F0502020204030204" pitchFamily="34" charset="0"/>
              </a:rPr>
              <a:t>يُعتبر مبدأ عمل المكيّفات واحداً، مهما تعددت أشكاله وأنواعه وهي الطريقة نفسها التي تعمل من خلالها المبرّدات كالثلاجة، فتعمل جميع هذه الاجهزة بناءً على دورة التبريد التي يتمّ فيها استخدام سائل التبريد، بحيث يتبادل هذا السائل الحرارة مع الوسط المحيط به، فعلى سبيل المثال يكون الوسط المحيط به في الثلاجة هو الهواء الموجود في داخل الثلاجة والأطعمة الموجودة فيها، فيسحب السائل الحرارة من داخل الثلاجة ويطردها إلى خارجها، والمكيّفات أيضاً بجميع أشكالها وأنواعها تعمل بالطريقة نفسها، ولكن تنقسم المكيّفات في العادة إلى قسيمن بحسب الوسط الذي يتم تبريده وتبادل الحرارة معه بشكلٍ مباشر، وهي التي يتم فيها تبريد الهواء بشكلٍ مباشر </a:t>
            </a:r>
            <a:r>
              <a:rPr lang="en-US" b="1" dirty="0">
                <a:latin typeface="Calibri" panose="020F0502020204030204" pitchFamily="34" charset="0"/>
                <a:ea typeface="Calibri" panose="020F0502020204030204" pitchFamily="34" charset="0"/>
              </a:rPr>
              <a:t>DX Systems )Direct Expansion</a:t>
            </a:r>
            <a:r>
              <a:rPr lang="ar-SA" b="1" dirty="0">
                <a:latin typeface="Calibri" panose="020F0502020204030204" pitchFamily="34" charset="0"/>
                <a:ea typeface="Calibri" panose="020F0502020204030204" pitchFamily="34" charset="0"/>
              </a:rPr>
              <a:t>) وتلك التي يتم فيها تبادل الحرارة مع المياه ومن ثمّ تبادلها المياه مع الهواء في المنطقة المطلوبة.</a:t>
            </a:r>
            <a:endParaRPr lang="en-US" b="1" dirty="0">
              <a:latin typeface="Calibri" panose="020F0502020204030204" pitchFamily="34" charset="0"/>
              <a:ea typeface="Calibri" panose="020F0502020204030204" pitchFamily="34" charset="0"/>
            </a:endParaRPr>
          </a:p>
          <a:p>
            <a:pPr algn="r"/>
            <a:endParaRPr lang="ar-EG" dirty="0"/>
          </a:p>
        </p:txBody>
      </p:sp>
    </p:spTree>
    <p:extLst>
      <p:ext uri="{BB962C8B-B14F-4D97-AF65-F5344CB8AC3E}">
        <p14:creationId xmlns:p14="http://schemas.microsoft.com/office/powerpoint/2010/main" val="1188409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523" y="2422525"/>
            <a:ext cx="10515600" cy="1325563"/>
          </a:xfrm>
        </p:spPr>
        <p:txBody>
          <a:bodyPr/>
          <a:lstStyle/>
          <a:p>
            <a:pPr algn="ctr"/>
            <a:r>
              <a:rPr lang="ar-SA" sz="5400" b="1" dirty="0">
                <a:latin typeface="Calibri" panose="020F0502020204030204" pitchFamily="34" charset="0"/>
                <a:ea typeface="Calibri" panose="020F0502020204030204" pitchFamily="34" charset="0"/>
                <a:cs typeface="Arial" panose="020B0604020202020204" pitchFamily="34" charset="0"/>
              </a:rPr>
              <a:t>أنواع </a:t>
            </a:r>
            <a:r>
              <a:rPr lang="ar-EG" sz="5400" b="1" dirty="0">
                <a:latin typeface="Calibri" panose="020F0502020204030204" pitchFamily="34" charset="0"/>
                <a:ea typeface="Calibri" panose="020F0502020204030204" pitchFamily="34" charset="0"/>
                <a:cs typeface="Arial" panose="020B0604020202020204" pitchFamily="34" charset="0"/>
              </a:rPr>
              <a:t>أجهزة التكييف</a:t>
            </a:r>
            <a:r>
              <a:rPr lang="ar-SA" sz="5400" b="1" dirty="0">
                <a:latin typeface="Calibri" panose="020F0502020204030204" pitchFamily="34" charset="0"/>
                <a:ea typeface="Calibri" panose="020F0502020204030204" pitchFamily="34" charset="0"/>
                <a:cs typeface="Arial" panose="020B0604020202020204" pitchFamily="34" charset="0"/>
              </a:rPr>
              <a:t> </a:t>
            </a:r>
            <a:endParaRPr lang="ar-EG" sz="5400" b="1" dirty="0"/>
          </a:p>
        </p:txBody>
      </p:sp>
    </p:spTree>
    <p:extLst>
      <p:ext uri="{BB962C8B-B14F-4D97-AF65-F5344CB8AC3E}">
        <p14:creationId xmlns:p14="http://schemas.microsoft.com/office/powerpoint/2010/main" val="86344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Split Units</a:t>
            </a:r>
            <a:r>
              <a:rPr lang="ar-EG" sz="2800" b="1" dirty="0">
                <a:solidFill>
                  <a:prstClr val="black"/>
                </a:solidFill>
                <a:latin typeface="Calibri" panose="020F0502020204030204" pitchFamily="34" charset="0"/>
                <a:cs typeface="Arial" panose="020B0604020202020204" pitchFamily="34" charset="0"/>
              </a:rPr>
              <a:t> التكييف المنفصل </a:t>
            </a:r>
            <a:r>
              <a:rPr lang="en-US" b="1" dirty="0"/>
              <a:t> </a:t>
            </a:r>
            <a:endParaRPr lang="ar-EG" sz="2800" b="1" dirty="0"/>
          </a:p>
        </p:txBody>
      </p:sp>
      <p:pic>
        <p:nvPicPr>
          <p:cNvPr id="7" name="Picture Placeholder 6"/>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3536" r="3536"/>
          <a:stretch/>
        </p:blipFill>
        <p:spPr/>
      </p:pic>
      <p:sp>
        <p:nvSpPr>
          <p:cNvPr id="4" name="Text Placeholder 3"/>
          <p:cNvSpPr>
            <a:spLocks noGrp="1"/>
          </p:cNvSpPr>
          <p:nvPr>
            <p:ph type="body" sz="half" idx="2"/>
          </p:nvPr>
        </p:nvSpPr>
        <p:spPr/>
        <p:txBody>
          <a:bodyPr>
            <a:noAutofit/>
          </a:bodyPr>
          <a:lstStyle/>
          <a:p>
            <a:pPr algn="r"/>
            <a:r>
              <a:rPr lang="ar-EG" sz="2000" b="1" dirty="0"/>
              <a:t>تتكون مكيفات الهواء من هذا النوع من وحدة ضاغط ومبادل حرارة خارجي يوضع خارج المنزل عادةً، ووحدة مبادل حرارة داخلية تقوم بتوزيع الهواء في الغرفة. مكيفات الهواء من هذا النوع أكثر كفاءة من غيرها في توزيع الهواء وسرعة التبريد.</a:t>
            </a:r>
          </a:p>
        </p:txBody>
      </p:sp>
    </p:spTree>
    <p:extLst>
      <p:ext uri="{BB962C8B-B14F-4D97-AF65-F5344CB8AC3E}">
        <p14:creationId xmlns:p14="http://schemas.microsoft.com/office/powerpoint/2010/main" val="302615962"/>
      </p:ext>
    </p:extLst>
  </p:cSld>
  <p:clrMapOvr>
    <a:masterClrMapping/>
  </p:clrMapOvr>
  <p:transition spd="slow">
    <p:cover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EG" sz="2800" b="1" dirty="0"/>
              <a:t>المكيف الشباك</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84312" y="1582616"/>
            <a:ext cx="3851851" cy="3246560"/>
          </a:xfrm>
        </p:spPr>
      </p:pic>
      <p:sp>
        <p:nvSpPr>
          <p:cNvPr id="4" name="Text Placeholder 3"/>
          <p:cNvSpPr>
            <a:spLocks noGrp="1"/>
          </p:cNvSpPr>
          <p:nvPr>
            <p:ph type="body" sz="half" idx="2"/>
          </p:nvPr>
        </p:nvSpPr>
        <p:spPr/>
        <p:txBody>
          <a:bodyPr>
            <a:normAutofit fontScale="85000" lnSpcReduction="20000"/>
          </a:bodyPr>
          <a:lstStyle/>
          <a:p>
            <a:pPr algn="r" rtl="1">
              <a:lnSpc>
                <a:spcPct val="107000"/>
              </a:lnSpc>
              <a:spcAft>
                <a:spcPts val="800"/>
              </a:spcAft>
            </a:pPr>
            <a:r>
              <a:rPr lang="ar-EG" sz="1700" b="1" dirty="0">
                <a:latin typeface="Calibri" panose="020F0502020204030204" pitchFamily="34" charset="0"/>
                <a:ea typeface="Calibri" panose="020F0502020204030204" pitchFamily="34" charset="0"/>
              </a:rPr>
              <a:t>هذه النوعية من المكيفات ذات قوة تبريدية عالية المستوى، ولكن هذه النوعية تحتاج إلى تكوين فتحات في جدران الغرف، الفتحات تأتي بنفس حجم المكيف المركب، حيث تحدد أماكن المكيفات الشباك أثناء التصميم المعماري للمنازل.</a:t>
            </a:r>
            <a:endParaRPr lang="en-US" sz="1300" b="1"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EG" sz="1700" b="1" dirty="0">
                <a:latin typeface="Calibri" panose="020F0502020204030204" pitchFamily="34" charset="0"/>
                <a:ea typeface="Calibri" panose="020F0502020204030204" pitchFamily="34" charset="0"/>
              </a:rPr>
              <a:t> </a:t>
            </a:r>
            <a:endParaRPr lang="en-US" sz="1300" b="1"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EG" sz="1700" b="1" dirty="0">
                <a:latin typeface="Calibri" panose="020F0502020204030204" pitchFamily="34" charset="0"/>
                <a:ea typeface="Calibri" panose="020F0502020204030204" pitchFamily="34" charset="0"/>
              </a:rPr>
              <a:t>في العادة تأتي مكيفات الشباك بقياس عرض من 80 إلى 90 سم، وطول من 50 إلى 60 سم، ويمكن تركيبه بكل سهولة فهو لا يحتاج إلّا إلى وضعه في مكانه المخصص وتثبيته مع التأكد من عدم وجود أي فراغات، ثم وصله بالكهرباء وتشغيله، من مميزات المكيف الشباك إمكانية التحكم بقوة واتجاه الهواء البارد.</a:t>
            </a:r>
            <a:endParaRPr lang="en-US" sz="1300" b="1" dirty="0">
              <a:effectLst/>
              <a:latin typeface="Calibri" panose="020F0502020204030204" pitchFamily="34" charset="0"/>
              <a:ea typeface="Calibri" panose="020F0502020204030204" pitchFamily="34" charset="0"/>
              <a:cs typeface="Arial" panose="020B0604020202020204" pitchFamily="34" charset="0"/>
            </a:endParaRPr>
          </a:p>
          <a:p>
            <a:endParaRPr lang="ar-EG" dirty="0"/>
          </a:p>
        </p:txBody>
      </p:sp>
    </p:spTree>
    <p:extLst>
      <p:ext uri="{BB962C8B-B14F-4D97-AF65-F5344CB8AC3E}">
        <p14:creationId xmlns:p14="http://schemas.microsoft.com/office/powerpoint/2010/main" val="2167108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EG" b="1" dirty="0"/>
              <a:t>المكيف الصحراوي</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3918" r="14681"/>
          <a:stretch/>
        </p:blipFill>
        <p:spPr>
          <a:xfrm>
            <a:off x="6295292" y="1072661"/>
            <a:ext cx="5996354" cy="4572000"/>
          </a:xfrm>
        </p:spPr>
      </p:pic>
      <p:sp>
        <p:nvSpPr>
          <p:cNvPr id="4" name="Text Placeholder 3"/>
          <p:cNvSpPr>
            <a:spLocks noGrp="1"/>
          </p:cNvSpPr>
          <p:nvPr>
            <p:ph type="body" sz="half" idx="2"/>
          </p:nvPr>
        </p:nvSpPr>
        <p:spPr/>
        <p:txBody>
          <a:bodyPr>
            <a:normAutofit/>
          </a:bodyPr>
          <a:lstStyle/>
          <a:p>
            <a:pPr rtl="1">
              <a:lnSpc>
                <a:spcPct val="107000"/>
              </a:lnSpc>
              <a:spcAft>
                <a:spcPts val="800"/>
              </a:spcAft>
            </a:pPr>
            <a:r>
              <a:rPr lang="ar-EG" b="1" dirty="0">
                <a:latin typeface="Calibri" panose="020F0502020204030204" pitchFamily="34" charset="0"/>
                <a:ea typeface="Calibri" panose="020F0502020204030204" pitchFamily="34" charset="0"/>
              </a:rPr>
              <a:t>يتكون المكيف الصحراوي من المراوح التي تقوم بسحب الهواء الساخن، ومراوح أخرى لإخراج الهواء البارد، كما تحتوي المكيفات من هذا النوع على مواد أسفنجية تخزن الماء، حيثُ يجب إضافة الماء البارد أو الثلج لها بين الحين والآخر، فعند عبور الهواء الساخن سوف تتبخر جزيئات الموجودة في المواد الأسفنجية ليخرج بعد ذلك ويبرد الغرف، يستخدم المكيف الصحراوي في الغرف الواسعة وفي القاعات الكبيرة.</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endParaRPr lang="ar-EG" dirty="0"/>
          </a:p>
        </p:txBody>
      </p:sp>
    </p:spTree>
    <p:extLst>
      <p:ext uri="{BB962C8B-B14F-4D97-AF65-F5344CB8AC3E}">
        <p14:creationId xmlns:p14="http://schemas.microsoft.com/office/powerpoint/2010/main" val="1480793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770" y="2229094"/>
            <a:ext cx="10515600" cy="1325563"/>
          </a:xfrm>
        </p:spPr>
        <p:txBody>
          <a:bodyPr/>
          <a:lstStyle/>
          <a:p>
            <a:pPr algn="ctr"/>
            <a:r>
              <a:rPr lang="ar-EG" sz="4800" b="1" dirty="0"/>
              <a:t>عملية شحن وتفريغ دائرة التبريد</a:t>
            </a:r>
          </a:p>
        </p:txBody>
      </p:sp>
    </p:spTree>
    <p:extLst>
      <p:ext uri="{BB962C8B-B14F-4D97-AF65-F5344CB8AC3E}">
        <p14:creationId xmlns:p14="http://schemas.microsoft.com/office/powerpoint/2010/main" val="2571335335"/>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593" y="2378563"/>
            <a:ext cx="10515600" cy="1325563"/>
          </a:xfrm>
        </p:spPr>
        <p:txBody>
          <a:bodyPr/>
          <a:lstStyle/>
          <a:p>
            <a:pPr algn="ctr"/>
            <a:r>
              <a:rPr lang="ar-EG" sz="4400" b="1" dirty="0"/>
              <a:t>العدد والأدوات المستخدمه في عملية الشحن والتفريغ</a:t>
            </a:r>
          </a:p>
        </p:txBody>
      </p:sp>
    </p:spTree>
    <p:extLst>
      <p:ext uri="{BB962C8B-B14F-4D97-AF65-F5344CB8AC3E}">
        <p14:creationId xmlns:p14="http://schemas.microsoft.com/office/powerpoint/2010/main" val="2305480714"/>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167</TotalTime>
  <Words>797</Words>
  <Application>Microsoft Office PowerPoint</Application>
  <PresentationFormat>شاشة عريضة</PresentationFormat>
  <Paragraphs>42</Paragraphs>
  <Slides>17</Slides>
  <Notes>0</Notes>
  <HiddenSlides>0</HiddenSlides>
  <MMClips>0</MMClips>
  <ScaleCrop>false</ScaleCrop>
  <HeadingPairs>
    <vt:vector size="4" baseType="variant">
      <vt:variant>
        <vt:lpstr>نسق</vt:lpstr>
      </vt:variant>
      <vt:variant>
        <vt:i4>1</vt:i4>
      </vt:variant>
      <vt:variant>
        <vt:lpstr>عناوين الشرائح</vt:lpstr>
      </vt:variant>
      <vt:variant>
        <vt:i4>17</vt:i4>
      </vt:variant>
    </vt:vector>
  </HeadingPairs>
  <TitlesOfParts>
    <vt:vector size="18" baseType="lpstr">
      <vt:lpstr>Ion</vt:lpstr>
      <vt:lpstr>أعمال ورش</vt:lpstr>
      <vt:lpstr>مفهوم التكييف :</vt:lpstr>
      <vt:lpstr>مبدأ عمل المكيّفات </vt:lpstr>
      <vt:lpstr>أنواع أجهزة التكييف </vt:lpstr>
      <vt:lpstr>Split Units التكييف المنفصل  </vt:lpstr>
      <vt:lpstr>المكيف الشباك</vt:lpstr>
      <vt:lpstr>المكيف الصحراوي</vt:lpstr>
      <vt:lpstr>عملية شحن وتفريغ دائرة التبريد</vt:lpstr>
      <vt:lpstr>العدد والأدوات المستخدمه في عملية الشحن والتفريغ</vt:lpstr>
      <vt:lpstr>عرض تقديمي في PowerPoint</vt:lpstr>
      <vt:lpstr>عرض تقديمي في PowerPoint</vt:lpstr>
      <vt:lpstr>الطرق المستخدمه في عملية الشحن:</vt:lpstr>
      <vt:lpstr>عملية التفريغ</vt:lpstr>
      <vt:lpstr>عملية التفريغ</vt:lpstr>
      <vt:lpstr>عملية الشحن</vt:lpstr>
      <vt:lpstr>عرض تقديمي في PowerPoint</vt:lpstr>
      <vt:lpstr>"تحصنت بذي العزة، واعتصمت برب الملكوت، وتوكلت على الحي الذي لا يموت، اللهم اصرف عنا الوباء، بلطفك يا لطيف، إنك على كل شيء قدير".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اعمال ورش</dc:title>
  <dc:creator>endPoint</dc:creator>
  <cp:lastModifiedBy>مستخدم غير معروف</cp:lastModifiedBy>
  <cp:revision>18</cp:revision>
  <dcterms:created xsi:type="dcterms:W3CDTF">2020-03-18T11:44:55Z</dcterms:created>
  <dcterms:modified xsi:type="dcterms:W3CDTF">2020-03-21T10:16:26Z</dcterms:modified>
</cp:coreProperties>
</file>